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5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303"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9144000" cy="6858000" type="screen4x3"/>
  <p:notesSz cx="6858000" cy="9144000"/>
  <p:embeddedFontLst>
    <p:embeddedFont>
      <p:font typeface="Tahoma" panose="020B0604030504040204" pitchFamily="34" charset="0"/>
      <p:regular r:id="rId53"/>
      <p:bold r:id="rId54"/>
    </p:embeddedFont>
    <p:embeddedFont>
      <p:font typeface="Times" panose="02020603050405020304" pitchFamily="18"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3.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5.fntdata"/><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4.fnt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4592203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2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193" name="Google Shape;19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 name="Google Shape;19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388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11</a:t>
            </a:fld>
            <a:endParaRPr/>
          </a:p>
        </p:txBody>
      </p:sp>
      <p:sp>
        <p:nvSpPr>
          <p:cNvPr id="201" name="Google Shape;2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488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a:t>
            </a:fld>
            <a:endParaRPr/>
          </a:p>
        </p:txBody>
      </p:sp>
      <p:sp>
        <p:nvSpPr>
          <p:cNvPr id="211" name="Google Shape;21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731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221" name="Google Shape;22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209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229" name="Google Shape;22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05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244" name="Google Shape;24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 name="Google Shape;2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859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252" name="Google Shape;25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69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267" name="Google Shape;26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194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282" name="Google Shape;28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567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294" name="Google Shape;29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 name="Google Shape;2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762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99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304" name="Google Shape;30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226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319" name="Google Shape;31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0" name="Google Shape;32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21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338" name="Google Shape;33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706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346" name="Google Shape;34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 name="Google Shape;34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132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361" name="Google Shape;36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2" name="Google Shape;362;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59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376" name="Google Shape;37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929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384" name="Google Shape;38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341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392" name="Google Shape;39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961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403" name="Google Shape;40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680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411" name="Google Shape;41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2" name="Google Shape;412;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21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8.#</a:t>
            </a:r>
            <a:endParaRPr/>
          </a:p>
        </p:txBody>
      </p:sp>
      <p:sp>
        <p:nvSpPr>
          <p:cNvPr id="109" name="Google Shape;10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 name="Google Shape;11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628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419" name="Google Shape;419;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222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427" name="Google Shape;42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8" name="Google Shape;428;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703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444" name="Google Shape;44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090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454" name="Google Shape;45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5" name="Google Shape;455;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284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469" name="Google Shape;46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492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477" name="Google Shape;477;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215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37</a:t>
            </a:fld>
            <a:endParaRPr/>
          </a:p>
        </p:txBody>
      </p:sp>
      <p:sp>
        <p:nvSpPr>
          <p:cNvPr id="485" name="Google Shape;485;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6" name="Google Shape;486;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573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38</a:t>
            </a:fld>
            <a:endParaRPr/>
          </a:p>
        </p:txBody>
      </p:sp>
      <p:sp>
        <p:nvSpPr>
          <p:cNvPr id="495" name="Google Shape;49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6" name="Google Shape;496;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987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505" name="Google Shape;505;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 name="Google Shape;506;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391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513" name="Google Shape;51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 name="Google Shape;51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57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127" name="Google Shape;12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1819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521" name="Google Shape;52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07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536" name="Google Shape;536;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220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544" name="Google Shape;54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5" name="Google Shape;545;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978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552" name="Google Shape;552;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3" name="Google Shape;55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16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4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560" name="Google Shape;56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1" name="Google Shape;561;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741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4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568" name="Google Shape;56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9" name="Google Shape;569;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456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4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577" name="Google Shape;577;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8" name="Google Shape;578;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779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586" name="Google Shape;586;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7" name="Google Shape;587;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169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137" name="Google Shape;13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939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145" name="Google Shape;14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 name="Google Shape;14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380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160" name="Google Shape;16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 name="Google Shape;16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927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175" name="Google Shape;17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 name="Google Shape;17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879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8.#</a:t>
            </a:r>
            <a:endParaRPr/>
          </a:p>
        </p:txBody>
      </p:sp>
      <p:sp>
        <p:nvSpPr>
          <p:cNvPr id="183" name="Google Shape;18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827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24" name="Google Shape;24;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1" name="Google Shape;31;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2" name="Google Shape;32;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5" name="Google Shape;35;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8" name="Google Shape;38;p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a:spLocks noGrp="1"/>
          </p:cNvSpPr>
          <p:nvPr>
            <p:ph type="pic" idx="2"/>
          </p:nvPr>
        </p:nvSpPr>
        <p:spPr>
          <a:xfrm>
            <a:off x="1792288" y="612775"/>
            <a:ext cx="5486400" cy="4114800"/>
          </a:xfrm>
          <a:prstGeom prst="rect">
            <a:avLst/>
          </a:prstGeom>
          <a:noFill/>
          <a:ln>
            <a:noFill/>
          </a:ln>
        </p:spPr>
      </p:sp>
      <p:sp>
        <p:nvSpPr>
          <p:cNvPr id="44" name="Google Shape;44;p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8.</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8</a:t>
            </a:r>
            <a:endParaRPr/>
          </a:p>
        </p:txBody>
      </p:sp>
      <p:pic>
        <p:nvPicPr>
          <p:cNvPr id="87" name="Google Shape;87;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8" name="Google Shape;88;p16"/>
          <p:cNvSpPr txBox="1"/>
          <p:nvPr/>
        </p:nvSpPr>
        <p:spPr>
          <a:xfrm>
            <a:off x="152400" y="2590800"/>
            <a:ext cx="4156075" cy="8302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Switching</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10</a:t>
            </a:fld>
            <a:endParaRPr/>
          </a:p>
        </p:txBody>
      </p:sp>
      <p:sp>
        <p:nvSpPr>
          <p:cNvPr id="197" name="Google Shape;197;p2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8.3:  </a:t>
            </a:r>
            <a:r>
              <a:rPr lang="en-US" sz="2000" b="1" i="1" u="none">
                <a:solidFill>
                  <a:schemeClr val="dk1"/>
                </a:solidFill>
                <a:latin typeface="Times"/>
                <a:ea typeface="Times"/>
                <a:cs typeface="Times"/>
                <a:sym typeface="Times"/>
              </a:rPr>
              <a:t>A trivial circuit-switched network</a:t>
            </a:r>
            <a:endParaRPr/>
          </a:p>
        </p:txBody>
      </p:sp>
      <p:pic>
        <p:nvPicPr>
          <p:cNvPr id="198" name="Google Shape;198;p25"/>
          <p:cNvPicPr preferRelativeResize="0"/>
          <p:nvPr/>
        </p:nvPicPr>
        <p:blipFill rotWithShape="1">
          <a:blip r:embed="rId3">
            <a:alphaModFix/>
          </a:blip>
          <a:srcRect/>
          <a:stretch/>
        </p:blipFill>
        <p:spPr>
          <a:xfrm>
            <a:off x="533400" y="1649412"/>
            <a:ext cx="7527925" cy="42179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26"/>
          <p:cNvSpPr txBox="1"/>
          <p:nvPr/>
        </p:nvSpPr>
        <p:spPr>
          <a:xfrm>
            <a:off x="76200" y="696912"/>
            <a:ext cx="8839200" cy="39354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 a trivial example, let us use a circuit-switched network to connect eight telephones in a small area. Communication is through 4-kHz voice channels. We assume that each link uses FDM to connect a maximum of two voice channels. The bandwidth of each link is then 8 kHz. Figure 8.4 shows the situation. Telephone 1 is connected to telephone 7; 2 to 5; 3 to 8; and 4 to 6. Of course the situation may change when new connections are made. The switch controls the connections.</a:t>
            </a:r>
            <a:endParaRPr/>
          </a:p>
        </p:txBody>
      </p:sp>
      <p:grpSp>
        <p:nvGrpSpPr>
          <p:cNvPr id="205" name="Google Shape;205;p26"/>
          <p:cNvGrpSpPr/>
          <p:nvPr/>
        </p:nvGrpSpPr>
        <p:grpSpPr>
          <a:xfrm>
            <a:off x="0" y="0"/>
            <a:ext cx="9144000" cy="609600"/>
            <a:chOff x="0" y="2448"/>
            <a:chExt cx="5760" cy="384"/>
          </a:xfrm>
        </p:grpSpPr>
        <p:sp>
          <p:nvSpPr>
            <p:cNvPr id="206" name="Google Shape;206;p26"/>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7" name="Google Shape;207;p26"/>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8.1</a:t>
              </a:r>
              <a:endParaRPr/>
            </a:p>
          </p:txBody>
        </p:sp>
      </p:grpSp>
      <p:sp>
        <p:nvSpPr>
          <p:cNvPr id="208" name="Google Shape;208;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animEffect transition="in" filter="fade">
                                      <p:cBhvr>
                                        <p:cTn id="7" dur="500"/>
                                        <p:tgtEl>
                                          <p:spTgt spid="2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sp>
        <p:nvSpPr>
          <p:cNvPr id="214" name="Google Shape;214;p27"/>
          <p:cNvSpPr txBox="1"/>
          <p:nvPr/>
        </p:nvSpPr>
        <p:spPr>
          <a:xfrm>
            <a:off x="76200" y="696912"/>
            <a:ext cx="8839200" cy="39354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As another example, consider a circuit-switched network that connects computers in two remote offices of a private company. The offices are connected using a T-1 line leased from a communication service provider. There are two 4 × 8 (4 inputs and 8 outputs) switches in this network. For each switch, four output ports are folded into the input ports to allow communication between computers in the same office. Four other output ports allow communication between the two offices. Figure 8.5 shows the situation.</a:t>
            </a:r>
            <a:endParaRPr/>
          </a:p>
        </p:txBody>
      </p:sp>
      <p:grpSp>
        <p:nvGrpSpPr>
          <p:cNvPr id="215" name="Google Shape;215;p27"/>
          <p:cNvGrpSpPr/>
          <p:nvPr/>
        </p:nvGrpSpPr>
        <p:grpSpPr>
          <a:xfrm>
            <a:off x="0" y="0"/>
            <a:ext cx="9144000" cy="609600"/>
            <a:chOff x="0" y="2448"/>
            <a:chExt cx="5760" cy="384"/>
          </a:xfrm>
        </p:grpSpPr>
        <p:sp>
          <p:nvSpPr>
            <p:cNvPr id="216" name="Google Shape;216;p27"/>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7" name="Google Shape;217;p27"/>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8.2</a:t>
              </a:r>
              <a:endParaRPr/>
            </a:p>
          </p:txBody>
        </p:sp>
      </p:grpSp>
      <p:sp>
        <p:nvSpPr>
          <p:cNvPr id="218" name="Google Shape;218;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500"/>
                                        <p:tgtEl>
                                          <p:spTgt spid="2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3"/>
        <p:cNvGrpSpPr/>
        <p:nvPr/>
      </p:nvGrpSpPr>
      <p:grpSpPr>
        <a:xfrm>
          <a:off x="0" y="0"/>
          <a:ext cx="0" cy="0"/>
          <a:chOff x="0" y="0"/>
          <a:chExt cx="0" cy="0"/>
        </a:xfrm>
      </p:grpSpPr>
      <p:sp>
        <p:nvSpPr>
          <p:cNvPr id="224" name="Google Shape;224;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13</a:t>
            </a:fld>
            <a:endParaRPr/>
          </a:p>
        </p:txBody>
      </p:sp>
      <p:sp>
        <p:nvSpPr>
          <p:cNvPr id="225" name="Google Shape;225;p2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8.4:  </a:t>
            </a:r>
            <a:r>
              <a:rPr lang="en-US" sz="2000" b="1" i="1" u="none">
                <a:solidFill>
                  <a:schemeClr val="dk1"/>
                </a:solidFill>
                <a:latin typeface="Times"/>
                <a:ea typeface="Times"/>
                <a:cs typeface="Times"/>
                <a:sym typeface="Times"/>
              </a:rPr>
              <a:t>Circuit-switched network used in Example 8.1</a:t>
            </a:r>
            <a:endParaRPr/>
          </a:p>
        </p:txBody>
      </p:sp>
      <p:pic>
        <p:nvPicPr>
          <p:cNvPr id="226" name="Google Shape;226;p28"/>
          <p:cNvPicPr preferRelativeResize="0"/>
          <p:nvPr/>
        </p:nvPicPr>
        <p:blipFill rotWithShape="1">
          <a:blip r:embed="rId3">
            <a:alphaModFix/>
          </a:blip>
          <a:srcRect/>
          <a:stretch/>
        </p:blipFill>
        <p:spPr>
          <a:xfrm>
            <a:off x="381000" y="1828800"/>
            <a:ext cx="8459787" cy="3228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2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14</a:t>
            </a:fld>
            <a:endParaRPr/>
          </a:p>
        </p:txBody>
      </p:sp>
      <p:sp>
        <p:nvSpPr>
          <p:cNvPr id="233" name="Google Shape;233;p2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4" name="Google Shape;234;p2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5" name="Google Shape;235;p2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6" name="Google Shape;236;p2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7" name="Google Shape;237;p2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8" name="Google Shape;238;p2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9" name="Google Shape;239;p2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0" name="Google Shape;240;p29"/>
          <p:cNvSpPr txBox="1"/>
          <p:nvPr/>
        </p:nvSpPr>
        <p:spPr>
          <a:xfrm>
            <a:off x="1143000" y="0"/>
            <a:ext cx="3879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8.2.1  Three Phases</a:t>
            </a:r>
            <a:endParaRPr/>
          </a:p>
        </p:txBody>
      </p:sp>
      <p:sp>
        <p:nvSpPr>
          <p:cNvPr id="241" name="Google Shape;241;p29"/>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actual communication in a circuit-switched network requires three phases: connection setup, data transfer, and connection teardown.</a:t>
            </a:r>
            <a:endParaRPr dirty="0">
              <a:solidFill>
                <a:srgbClr val="00B0F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sp>
        <p:nvSpPr>
          <p:cNvPr id="247" name="Google Shape;247;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15</a:t>
            </a:fld>
            <a:endParaRPr/>
          </a:p>
        </p:txBody>
      </p:sp>
      <p:sp>
        <p:nvSpPr>
          <p:cNvPr id="248" name="Google Shape;248;p3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8.5:  </a:t>
            </a:r>
            <a:r>
              <a:rPr lang="en-US" sz="2000" b="1" i="1" u="none">
                <a:solidFill>
                  <a:schemeClr val="dk1"/>
                </a:solidFill>
                <a:latin typeface="Times"/>
                <a:ea typeface="Times"/>
                <a:cs typeface="Times"/>
                <a:sym typeface="Times"/>
              </a:rPr>
              <a:t>Circuit-switched network used in Example 8.2</a:t>
            </a:r>
            <a:endParaRPr/>
          </a:p>
        </p:txBody>
      </p:sp>
      <p:pic>
        <p:nvPicPr>
          <p:cNvPr id="249" name="Google Shape;249;p30"/>
          <p:cNvPicPr preferRelativeResize="0"/>
          <p:nvPr/>
        </p:nvPicPr>
        <p:blipFill rotWithShape="1">
          <a:blip r:embed="rId3">
            <a:alphaModFix/>
          </a:blip>
          <a:srcRect/>
          <a:stretch/>
        </p:blipFill>
        <p:spPr>
          <a:xfrm>
            <a:off x="481012" y="1981200"/>
            <a:ext cx="8180387" cy="3432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225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16</a:t>
            </a:fld>
            <a:endParaRPr/>
          </a:p>
        </p:txBody>
      </p:sp>
      <p:sp>
        <p:nvSpPr>
          <p:cNvPr id="256" name="Google Shape;256;p3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7" name="Google Shape;257;p3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8" name="Google Shape;258;p3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9" name="Google Shape;259;p3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0" name="Google Shape;260;p3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1" name="Google Shape;261;p3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2" name="Google Shape;262;p3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63" name="Google Shape;263;p31"/>
          <p:cNvSpPr txBox="1"/>
          <p:nvPr/>
        </p:nvSpPr>
        <p:spPr>
          <a:xfrm>
            <a:off x="1143000" y="0"/>
            <a:ext cx="32575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8.2.2  Efficiency</a:t>
            </a:r>
            <a:endParaRPr/>
          </a:p>
        </p:txBody>
      </p:sp>
      <p:sp>
        <p:nvSpPr>
          <p:cNvPr id="264" name="Google Shape;264;p31"/>
          <p:cNvSpPr txBox="1"/>
          <p:nvPr/>
        </p:nvSpPr>
        <p:spPr>
          <a:xfrm>
            <a:off x="381000" y="1293812"/>
            <a:ext cx="7924800" cy="350837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It can be argued that circuit-switched networks are not as efficient as the other two types of networks because resources are allocated during the entire duration of the connection. These resources are unavailable to other connections. In a telephone network, people normally terminate the communication when they have finished their conversation.</a:t>
            </a:r>
            <a:endParaRPr dirty="0">
              <a:solidFill>
                <a:srgbClr val="00B0F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17</a:t>
            </a:fld>
            <a:endParaRPr/>
          </a:p>
        </p:txBody>
      </p:sp>
      <p:sp>
        <p:nvSpPr>
          <p:cNvPr id="271" name="Google Shape;271;p3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2" name="Google Shape;272;p3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3" name="Google Shape;273;p3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4" name="Google Shape;274;p3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5" name="Google Shape;275;p3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6" name="Google Shape;276;p3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7" name="Google Shape;277;p3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8" name="Google Shape;278;p32"/>
          <p:cNvSpPr txBox="1"/>
          <p:nvPr/>
        </p:nvSpPr>
        <p:spPr>
          <a:xfrm>
            <a:off x="1143000" y="0"/>
            <a:ext cx="2419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8.2.3  Delay</a:t>
            </a:r>
            <a:endParaRPr/>
          </a:p>
        </p:txBody>
      </p:sp>
      <p:sp>
        <p:nvSpPr>
          <p:cNvPr id="279" name="Google Shape;279;p32"/>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Although a circuit-switched network normally has low efficiency, the delay in this type of network is minimal. During data transfer the data are not delayed at each switch; the resources are allocated for the duration of the connection. </a:t>
            </a:r>
            <a:r>
              <a:rPr lang="en-US" sz="2800" b="1" i="1" u="none" dirty="0">
                <a:solidFill>
                  <a:schemeClr val="dk1"/>
                </a:solidFill>
                <a:latin typeface="Times New Roman"/>
                <a:ea typeface="Times New Roman"/>
                <a:cs typeface="Times New Roman"/>
                <a:sym typeface="Times New Roman"/>
              </a:rPr>
              <a:t>Figure 8.6 shows the idea of delay in a circuit-switched network when only two switches are involved.</a:t>
            </a:r>
            <a:endParaRP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18</a:t>
            </a:fld>
            <a:endParaRPr/>
          </a:p>
        </p:txBody>
      </p:sp>
      <p:sp>
        <p:nvSpPr>
          <p:cNvPr id="286" name="Google Shape;286;p3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8.6:  </a:t>
            </a:r>
            <a:r>
              <a:rPr lang="en-US" sz="2000" b="1" i="1" u="none">
                <a:solidFill>
                  <a:schemeClr val="dk1"/>
                </a:solidFill>
                <a:latin typeface="Times"/>
                <a:ea typeface="Times"/>
                <a:cs typeface="Times"/>
                <a:sym typeface="Times"/>
              </a:rPr>
              <a:t>Delay in a circuit-switched network</a:t>
            </a:r>
            <a:endParaRPr/>
          </a:p>
        </p:txBody>
      </p:sp>
      <p:pic>
        <p:nvPicPr>
          <p:cNvPr id="287" name="Google Shape;287;p33"/>
          <p:cNvPicPr preferRelativeResize="0"/>
          <p:nvPr/>
        </p:nvPicPr>
        <p:blipFill rotWithShape="1">
          <a:blip r:embed="rId3">
            <a:alphaModFix/>
          </a:blip>
          <a:srcRect/>
          <a:stretch/>
        </p:blipFill>
        <p:spPr>
          <a:xfrm>
            <a:off x="266700" y="1371600"/>
            <a:ext cx="8420100" cy="4454525"/>
          </a:xfrm>
          <a:prstGeom prst="rect">
            <a:avLst/>
          </a:prstGeom>
          <a:noFill/>
          <a:ln>
            <a:noFill/>
          </a:ln>
        </p:spPr>
      </p:pic>
      <p:pic>
        <p:nvPicPr>
          <p:cNvPr id="288" name="Google Shape;288;p33"/>
          <p:cNvPicPr preferRelativeResize="0"/>
          <p:nvPr/>
        </p:nvPicPr>
        <p:blipFill rotWithShape="1">
          <a:blip r:embed="rId4">
            <a:alphaModFix/>
          </a:blip>
          <a:srcRect/>
          <a:stretch/>
        </p:blipFill>
        <p:spPr>
          <a:xfrm>
            <a:off x="1385887" y="2209800"/>
            <a:ext cx="6767512" cy="466725"/>
          </a:xfrm>
          <a:prstGeom prst="rect">
            <a:avLst/>
          </a:prstGeom>
          <a:noFill/>
          <a:ln>
            <a:noFill/>
          </a:ln>
        </p:spPr>
      </p:pic>
      <p:pic>
        <p:nvPicPr>
          <p:cNvPr id="289" name="Google Shape;289;p33"/>
          <p:cNvPicPr preferRelativeResize="0"/>
          <p:nvPr/>
        </p:nvPicPr>
        <p:blipFill rotWithShape="1">
          <a:blip r:embed="rId5">
            <a:alphaModFix/>
          </a:blip>
          <a:srcRect/>
          <a:stretch/>
        </p:blipFill>
        <p:spPr>
          <a:xfrm>
            <a:off x="1385887" y="2667000"/>
            <a:ext cx="6767512" cy="473075"/>
          </a:xfrm>
          <a:prstGeom prst="rect">
            <a:avLst/>
          </a:prstGeom>
          <a:noFill/>
          <a:ln>
            <a:noFill/>
          </a:ln>
        </p:spPr>
      </p:pic>
      <p:pic>
        <p:nvPicPr>
          <p:cNvPr id="290" name="Google Shape;290;p33"/>
          <p:cNvPicPr preferRelativeResize="0"/>
          <p:nvPr/>
        </p:nvPicPr>
        <p:blipFill rotWithShape="1">
          <a:blip r:embed="rId6">
            <a:alphaModFix/>
          </a:blip>
          <a:srcRect/>
          <a:stretch/>
        </p:blipFill>
        <p:spPr>
          <a:xfrm>
            <a:off x="1462087" y="3124200"/>
            <a:ext cx="6767512" cy="1592262"/>
          </a:xfrm>
          <a:prstGeom prst="rect">
            <a:avLst/>
          </a:prstGeom>
          <a:noFill/>
          <a:ln>
            <a:noFill/>
          </a:ln>
        </p:spPr>
      </p:pic>
      <p:pic>
        <p:nvPicPr>
          <p:cNvPr id="291" name="Google Shape;291;p33"/>
          <p:cNvPicPr preferRelativeResize="0"/>
          <p:nvPr/>
        </p:nvPicPr>
        <p:blipFill rotWithShape="1">
          <a:blip r:embed="rId5">
            <a:alphaModFix/>
          </a:blip>
          <a:srcRect/>
          <a:stretch/>
        </p:blipFill>
        <p:spPr>
          <a:xfrm>
            <a:off x="1447800" y="4784725"/>
            <a:ext cx="6767512" cy="473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animEffect transition="in" filter="fade">
                                      <p:cBhvr>
                                        <p:cTn id="11" dur="2000"/>
                                        <p:tgtEl>
                                          <p:spTgt spid="2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9"/>
                                        </p:tgtEl>
                                        <p:attrNameLst>
                                          <p:attrName>style.visibility</p:attrName>
                                        </p:attrNameLst>
                                      </p:cBhvr>
                                      <p:to>
                                        <p:strVal val="visible"/>
                                      </p:to>
                                    </p:set>
                                    <p:animEffect transition="in" filter="fade">
                                      <p:cBhvr>
                                        <p:cTn id="16" dur="2000"/>
                                        <p:tgtEl>
                                          <p:spTgt spid="28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0"/>
                                        </p:tgtEl>
                                        <p:attrNameLst>
                                          <p:attrName>style.visibility</p:attrName>
                                        </p:attrNameLst>
                                      </p:cBhvr>
                                      <p:to>
                                        <p:strVal val="visible"/>
                                      </p:to>
                                    </p:set>
                                    <p:animEffect transition="in" filter="fade">
                                      <p:cBhvr>
                                        <p:cTn id="21" dur="2000"/>
                                        <p:tgtEl>
                                          <p:spTgt spid="29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1"/>
                                        </p:tgtEl>
                                        <p:attrNameLst>
                                          <p:attrName>style.visibility</p:attrName>
                                        </p:attrNameLst>
                                      </p:cBhvr>
                                      <p:to>
                                        <p:strVal val="visible"/>
                                      </p:to>
                                    </p:set>
                                    <p:animEffect transition="in" filter="fade">
                                      <p:cBhvr>
                                        <p:cTn id="26" dur="2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6"/>
        <p:cNvGrpSpPr/>
        <p:nvPr/>
      </p:nvGrpSpPr>
      <p:grpSpPr>
        <a:xfrm>
          <a:off x="0" y="0"/>
          <a:ext cx="0" cy="0"/>
          <a:chOff x="0" y="0"/>
          <a:chExt cx="0" cy="0"/>
        </a:xfrm>
      </p:grpSpPr>
      <p:sp>
        <p:nvSpPr>
          <p:cNvPr id="297" name="Google Shape;297;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19</a:t>
            </a:fld>
            <a:endParaRPr/>
          </a:p>
        </p:txBody>
      </p:sp>
      <p:sp>
        <p:nvSpPr>
          <p:cNvPr id="298" name="Google Shape;298;p34"/>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99" name="Google Shape;299;p34"/>
          <p:cNvSpPr txBox="1"/>
          <p:nvPr/>
        </p:nvSpPr>
        <p:spPr>
          <a:xfrm>
            <a:off x="228600" y="406400"/>
            <a:ext cx="5265737"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8-3   PACKET SWITCHING</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300" name="Google Shape;300;p34"/>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1" name="Google Shape;301;p34"/>
          <p:cNvSpPr txBox="1"/>
          <p:nvPr/>
        </p:nvSpPr>
        <p:spPr>
          <a:xfrm>
            <a:off x="228600" y="1658937"/>
            <a:ext cx="8229600" cy="39909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In data communications, we need to send messages from one end system to another. If the message is going to pass through a packet-switched network, it needs to be divided into packets of fixed or variable size. The size of the packet is determined by the network and the governing protocol.</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8: Outline</a:t>
            </a:r>
            <a:endParaRPr/>
          </a:p>
        </p:txBody>
      </p:sp>
      <p:sp>
        <p:nvSpPr>
          <p:cNvPr id="103" name="Google Shape;103;p17"/>
          <p:cNvSpPr txBox="1"/>
          <p:nvPr/>
        </p:nvSpPr>
        <p:spPr>
          <a:xfrm>
            <a:off x="152400" y="1447800"/>
            <a:ext cx="8458200" cy="9144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8.1   </a:t>
            </a:r>
            <a:r>
              <a:rPr lang="en-US" sz="3200" b="1" i="1" u="none">
                <a:solidFill>
                  <a:srgbClr val="3366FF"/>
                </a:solidFill>
                <a:latin typeface="Times New Roman"/>
                <a:ea typeface="Times New Roman"/>
                <a:cs typeface="Times New Roman"/>
                <a:sym typeface="Times New Roman"/>
              </a:rPr>
              <a:t>INTRODUCTION</a:t>
            </a:r>
            <a:endParaRPr/>
          </a:p>
        </p:txBody>
      </p:sp>
      <p:sp>
        <p:nvSpPr>
          <p:cNvPr id="104" name="Google Shape;104;p17"/>
          <p:cNvSpPr txBox="1"/>
          <p:nvPr/>
        </p:nvSpPr>
        <p:spPr>
          <a:xfrm>
            <a:off x="152400" y="2616200"/>
            <a:ext cx="8458200" cy="9144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8.2   </a:t>
            </a:r>
            <a:r>
              <a:rPr lang="en-US" sz="3200" b="1" i="1" u="none">
                <a:solidFill>
                  <a:srgbClr val="3366FF"/>
                </a:solidFill>
                <a:latin typeface="Times New Roman"/>
                <a:ea typeface="Times New Roman"/>
                <a:cs typeface="Times New Roman"/>
                <a:sym typeface="Times New Roman"/>
              </a:rPr>
              <a:t>CIRCUIT-SWITCHED NETWORK </a:t>
            </a:r>
            <a:endParaRPr/>
          </a:p>
        </p:txBody>
      </p:sp>
      <p:sp>
        <p:nvSpPr>
          <p:cNvPr id="105" name="Google Shape;105;p17"/>
          <p:cNvSpPr txBox="1"/>
          <p:nvPr/>
        </p:nvSpPr>
        <p:spPr>
          <a:xfrm>
            <a:off x="152400" y="3784600"/>
            <a:ext cx="8458200" cy="9144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8.3   </a:t>
            </a:r>
            <a:r>
              <a:rPr lang="en-US" sz="3200" b="1" i="1" u="none">
                <a:solidFill>
                  <a:srgbClr val="3366FF"/>
                </a:solidFill>
                <a:latin typeface="Times New Roman"/>
                <a:ea typeface="Times New Roman"/>
                <a:cs typeface="Times New Roman"/>
                <a:sym typeface="Times New Roman"/>
              </a:rPr>
              <a:t>PACKET-SWITCHING</a:t>
            </a:r>
            <a:endParaRPr/>
          </a:p>
        </p:txBody>
      </p:sp>
      <p:sp>
        <p:nvSpPr>
          <p:cNvPr id="106" name="Google Shape;106;p17"/>
          <p:cNvSpPr txBox="1"/>
          <p:nvPr/>
        </p:nvSpPr>
        <p:spPr>
          <a:xfrm>
            <a:off x="152400" y="4953000"/>
            <a:ext cx="8458200" cy="9144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8.4   </a:t>
            </a:r>
            <a:r>
              <a:rPr lang="en-US" sz="3200" b="1" i="1" u="none">
                <a:solidFill>
                  <a:srgbClr val="3366FF"/>
                </a:solidFill>
                <a:latin typeface="Times New Roman"/>
                <a:ea typeface="Times New Roman"/>
                <a:cs typeface="Times New Roman"/>
                <a:sym typeface="Times New Roman"/>
              </a:rPr>
              <a:t>STRUCTURE OF A SWITCH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fade">
                                      <p:cBhvr>
                                        <p:cTn id="12" dur="500"/>
                                        <p:tgtEl>
                                          <p:spTgt spid="1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xEl>
                                              <p:pRg st="0" end="0"/>
                                            </p:txEl>
                                          </p:spTgt>
                                        </p:tgtEl>
                                        <p:attrNameLst>
                                          <p:attrName>style.visibility</p:attrName>
                                        </p:attrNameLst>
                                      </p:cBhvr>
                                      <p:to>
                                        <p:strVal val="visible"/>
                                      </p:to>
                                    </p:set>
                                    <p:animEffect transition="in" filter="fade">
                                      <p:cBhvr>
                                        <p:cTn id="17" dur="500"/>
                                        <p:tgtEl>
                                          <p:spTgt spid="10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
                                            <p:txEl>
                                              <p:pRg st="0" end="0"/>
                                            </p:txEl>
                                          </p:spTgt>
                                        </p:tgtEl>
                                        <p:attrNameLst>
                                          <p:attrName>style.visibility</p:attrName>
                                        </p:attrNameLst>
                                      </p:cBhvr>
                                      <p:to>
                                        <p:strVal val="visible"/>
                                      </p:to>
                                    </p:set>
                                    <p:animEffect transition="in" filter="fade">
                                      <p:cBhvr>
                                        <p:cTn id="22" dur="500"/>
                                        <p:tgtEl>
                                          <p:spTgt spid="1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307" name="Google Shape;307;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20</a:t>
            </a:fld>
            <a:endParaRPr/>
          </a:p>
        </p:txBody>
      </p:sp>
      <p:sp>
        <p:nvSpPr>
          <p:cNvPr id="308" name="Google Shape;308;p3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9" name="Google Shape;309;p3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0" name="Google Shape;310;p3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1" name="Google Shape;311;p3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2" name="Google Shape;312;p3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3" name="Google Shape;313;p3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4" name="Google Shape;314;p3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15" name="Google Shape;315;p35"/>
          <p:cNvSpPr txBox="1"/>
          <p:nvPr/>
        </p:nvSpPr>
        <p:spPr>
          <a:xfrm>
            <a:off x="1143000" y="0"/>
            <a:ext cx="5124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8.3.1  Datagram Networks</a:t>
            </a:r>
            <a:endParaRPr/>
          </a:p>
        </p:txBody>
      </p:sp>
      <p:sp>
        <p:nvSpPr>
          <p:cNvPr id="316" name="Google Shape;316;p35"/>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In a datagram network, each packet is treated independently of all others. Even if a packet is part of a multipacket transmission, the network treats it as though it existed alone. Packets in this approach are referred to as datagrams.</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
        <p:cNvGrpSpPr/>
        <p:nvPr/>
      </p:nvGrpSpPr>
      <p:grpSpPr>
        <a:xfrm>
          <a:off x="0" y="0"/>
          <a:ext cx="0" cy="0"/>
          <a:chOff x="0" y="0"/>
          <a:chExt cx="0" cy="0"/>
        </a:xfrm>
      </p:grpSpPr>
      <p:sp>
        <p:nvSpPr>
          <p:cNvPr id="322" name="Google Shape;322;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21</a:t>
            </a:fld>
            <a:endParaRPr/>
          </a:p>
        </p:txBody>
      </p:sp>
      <p:sp>
        <p:nvSpPr>
          <p:cNvPr id="323" name="Google Shape;323;p3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8.7:  </a:t>
            </a:r>
            <a:r>
              <a:rPr lang="en-US" sz="2000" b="1" i="1" u="none">
                <a:solidFill>
                  <a:schemeClr val="dk1"/>
                </a:solidFill>
                <a:latin typeface="Times"/>
                <a:ea typeface="Times"/>
                <a:cs typeface="Times"/>
                <a:sym typeface="Times"/>
              </a:rPr>
              <a:t>A Datagram network with four switches (routers)</a:t>
            </a:r>
            <a:endParaRPr/>
          </a:p>
        </p:txBody>
      </p:sp>
      <p:pic>
        <p:nvPicPr>
          <p:cNvPr id="324" name="Google Shape;324;p36"/>
          <p:cNvPicPr preferRelativeResize="0"/>
          <p:nvPr/>
        </p:nvPicPr>
        <p:blipFill rotWithShape="1">
          <a:blip r:embed="rId3">
            <a:alphaModFix/>
          </a:blip>
          <a:srcRect/>
          <a:stretch/>
        </p:blipFill>
        <p:spPr>
          <a:xfrm>
            <a:off x="457200" y="2308225"/>
            <a:ext cx="8008937" cy="3025775"/>
          </a:xfrm>
          <a:prstGeom prst="rect">
            <a:avLst/>
          </a:prstGeom>
          <a:noFill/>
          <a:ln>
            <a:noFill/>
          </a:ln>
        </p:spPr>
      </p:pic>
      <p:pic>
        <p:nvPicPr>
          <p:cNvPr id="325" name="Google Shape;325;p36"/>
          <p:cNvPicPr preferRelativeResize="0"/>
          <p:nvPr/>
        </p:nvPicPr>
        <p:blipFill rotWithShape="1">
          <a:blip r:embed="rId4">
            <a:alphaModFix/>
          </a:blip>
          <a:srcRect/>
          <a:stretch/>
        </p:blipFill>
        <p:spPr>
          <a:xfrm>
            <a:off x="860425" y="2554287"/>
            <a:ext cx="1501775" cy="265112"/>
          </a:xfrm>
          <a:prstGeom prst="rect">
            <a:avLst/>
          </a:prstGeom>
          <a:noFill/>
          <a:ln>
            <a:noFill/>
          </a:ln>
        </p:spPr>
      </p:pic>
      <p:pic>
        <p:nvPicPr>
          <p:cNvPr id="326" name="Google Shape;326;p36"/>
          <p:cNvPicPr preferRelativeResize="0"/>
          <p:nvPr/>
        </p:nvPicPr>
        <p:blipFill rotWithShape="1">
          <a:blip r:embed="rId5">
            <a:alphaModFix/>
          </a:blip>
          <a:srcRect/>
          <a:stretch/>
        </p:blipFill>
        <p:spPr>
          <a:xfrm>
            <a:off x="5024437" y="2436812"/>
            <a:ext cx="255587" cy="250825"/>
          </a:xfrm>
          <a:prstGeom prst="rect">
            <a:avLst/>
          </a:prstGeom>
          <a:noFill/>
          <a:ln>
            <a:noFill/>
          </a:ln>
        </p:spPr>
      </p:pic>
      <p:pic>
        <p:nvPicPr>
          <p:cNvPr id="327" name="Google Shape;327;p36"/>
          <p:cNvPicPr preferRelativeResize="0"/>
          <p:nvPr/>
        </p:nvPicPr>
        <p:blipFill rotWithShape="1">
          <a:blip r:embed="rId6">
            <a:alphaModFix/>
          </a:blip>
          <a:srcRect/>
          <a:stretch/>
        </p:blipFill>
        <p:spPr>
          <a:xfrm>
            <a:off x="3722687" y="2951162"/>
            <a:ext cx="255587" cy="255587"/>
          </a:xfrm>
          <a:prstGeom prst="rect">
            <a:avLst/>
          </a:prstGeom>
          <a:noFill/>
          <a:ln>
            <a:noFill/>
          </a:ln>
        </p:spPr>
      </p:pic>
      <p:pic>
        <p:nvPicPr>
          <p:cNvPr id="328" name="Google Shape;328;p36"/>
          <p:cNvPicPr preferRelativeResize="0"/>
          <p:nvPr/>
        </p:nvPicPr>
        <p:blipFill rotWithShape="1">
          <a:blip r:embed="rId7">
            <a:alphaModFix/>
          </a:blip>
          <a:srcRect/>
          <a:stretch/>
        </p:blipFill>
        <p:spPr>
          <a:xfrm>
            <a:off x="3471862" y="2443162"/>
            <a:ext cx="250825" cy="250825"/>
          </a:xfrm>
          <a:prstGeom prst="rect">
            <a:avLst/>
          </a:prstGeom>
          <a:noFill/>
          <a:ln>
            <a:noFill/>
          </a:ln>
        </p:spPr>
      </p:pic>
      <p:pic>
        <p:nvPicPr>
          <p:cNvPr id="329" name="Google Shape;329;p36"/>
          <p:cNvPicPr preferRelativeResize="0"/>
          <p:nvPr/>
        </p:nvPicPr>
        <p:blipFill rotWithShape="1">
          <a:blip r:embed="rId8">
            <a:alphaModFix/>
          </a:blip>
          <a:srcRect/>
          <a:stretch/>
        </p:blipFill>
        <p:spPr>
          <a:xfrm>
            <a:off x="2971800" y="3570287"/>
            <a:ext cx="255587" cy="249237"/>
          </a:xfrm>
          <a:prstGeom prst="rect">
            <a:avLst/>
          </a:prstGeom>
          <a:noFill/>
          <a:ln>
            <a:noFill/>
          </a:ln>
        </p:spPr>
      </p:pic>
      <p:pic>
        <p:nvPicPr>
          <p:cNvPr id="330" name="Google Shape;330;p36"/>
          <p:cNvPicPr preferRelativeResize="0"/>
          <p:nvPr/>
        </p:nvPicPr>
        <p:blipFill rotWithShape="1">
          <a:blip r:embed="rId5">
            <a:alphaModFix/>
          </a:blip>
          <a:srcRect/>
          <a:stretch/>
        </p:blipFill>
        <p:spPr>
          <a:xfrm>
            <a:off x="4619625" y="3081337"/>
            <a:ext cx="255587" cy="250825"/>
          </a:xfrm>
          <a:prstGeom prst="rect">
            <a:avLst/>
          </a:prstGeom>
          <a:noFill/>
          <a:ln>
            <a:noFill/>
          </a:ln>
        </p:spPr>
      </p:pic>
      <p:pic>
        <p:nvPicPr>
          <p:cNvPr id="331" name="Google Shape;331;p36"/>
          <p:cNvPicPr preferRelativeResize="0"/>
          <p:nvPr/>
        </p:nvPicPr>
        <p:blipFill rotWithShape="1">
          <a:blip r:embed="rId5">
            <a:alphaModFix/>
          </a:blip>
          <a:srcRect/>
          <a:stretch/>
        </p:blipFill>
        <p:spPr>
          <a:xfrm>
            <a:off x="5324475" y="3890962"/>
            <a:ext cx="255587" cy="250825"/>
          </a:xfrm>
          <a:prstGeom prst="rect">
            <a:avLst/>
          </a:prstGeom>
          <a:noFill/>
          <a:ln>
            <a:noFill/>
          </a:ln>
        </p:spPr>
      </p:pic>
      <p:pic>
        <p:nvPicPr>
          <p:cNvPr id="332" name="Google Shape;332;p36"/>
          <p:cNvPicPr preferRelativeResize="0"/>
          <p:nvPr/>
        </p:nvPicPr>
        <p:blipFill rotWithShape="1">
          <a:blip r:embed="rId9">
            <a:alphaModFix/>
          </a:blip>
          <a:srcRect/>
          <a:stretch/>
        </p:blipFill>
        <p:spPr>
          <a:xfrm>
            <a:off x="4276725" y="4229100"/>
            <a:ext cx="254000" cy="250825"/>
          </a:xfrm>
          <a:prstGeom prst="rect">
            <a:avLst/>
          </a:prstGeom>
          <a:noFill/>
          <a:ln>
            <a:noFill/>
          </a:ln>
        </p:spPr>
      </p:pic>
      <p:pic>
        <p:nvPicPr>
          <p:cNvPr id="333" name="Google Shape;333;p36"/>
          <p:cNvPicPr preferRelativeResize="0"/>
          <p:nvPr/>
        </p:nvPicPr>
        <p:blipFill rotWithShape="1">
          <a:blip r:embed="rId10">
            <a:alphaModFix/>
          </a:blip>
          <a:srcRect/>
          <a:stretch/>
        </p:blipFill>
        <p:spPr>
          <a:xfrm>
            <a:off x="6021387" y="3627437"/>
            <a:ext cx="249237" cy="250825"/>
          </a:xfrm>
          <a:prstGeom prst="rect">
            <a:avLst/>
          </a:prstGeom>
          <a:noFill/>
          <a:ln>
            <a:noFill/>
          </a:ln>
        </p:spPr>
      </p:pic>
      <p:pic>
        <p:nvPicPr>
          <p:cNvPr id="334" name="Google Shape;334;p36"/>
          <p:cNvPicPr preferRelativeResize="0"/>
          <p:nvPr/>
        </p:nvPicPr>
        <p:blipFill rotWithShape="1">
          <a:blip r:embed="rId11">
            <a:alphaModFix/>
          </a:blip>
          <a:srcRect/>
          <a:stretch/>
        </p:blipFill>
        <p:spPr>
          <a:xfrm>
            <a:off x="4846637" y="4090987"/>
            <a:ext cx="255587" cy="254000"/>
          </a:xfrm>
          <a:prstGeom prst="rect">
            <a:avLst/>
          </a:prstGeom>
          <a:noFill/>
          <a:ln>
            <a:noFill/>
          </a:ln>
        </p:spPr>
      </p:pic>
      <p:pic>
        <p:nvPicPr>
          <p:cNvPr id="335" name="Google Shape;335;p36"/>
          <p:cNvPicPr preferRelativeResize="0"/>
          <p:nvPr/>
        </p:nvPicPr>
        <p:blipFill rotWithShape="1">
          <a:blip r:embed="rId12">
            <a:alphaModFix/>
          </a:blip>
          <a:srcRect/>
          <a:stretch/>
        </p:blipFill>
        <p:spPr>
          <a:xfrm>
            <a:off x="6477000" y="4221162"/>
            <a:ext cx="1501775" cy="2492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5"/>
                                        </p:tgtEl>
                                        <p:attrNameLst>
                                          <p:attrName>style.visibility</p:attrName>
                                        </p:attrNameLst>
                                      </p:cBhvr>
                                      <p:to>
                                        <p:strVal val="visible"/>
                                      </p:to>
                                    </p:set>
                                    <p:animEffect transition="in" filter="fade">
                                      <p:cBhvr>
                                        <p:cTn id="11" dur="2750"/>
                                        <p:tgtEl>
                                          <p:spTgt spid="3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1"/>
                                          </p:stCondLst>
                                        </p:cTn>
                                        <p:tgtEl>
                                          <p:spTgt spid="32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3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1"/>
                                          </p:stCondLst>
                                        </p:cTn>
                                        <p:tgtEl>
                                          <p:spTgt spid="326"/>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1"/>
                                          </p:stCondLst>
                                        </p:cTn>
                                        <p:tgtEl>
                                          <p:spTgt spid="330"/>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1"/>
                                          </p:stCondLst>
                                        </p:cTn>
                                        <p:tgtEl>
                                          <p:spTgt spid="33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2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1"/>
                                          </p:stCondLst>
                                        </p:cTn>
                                        <p:tgtEl>
                                          <p:spTgt spid="3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1"/>
                                          </p:stCondLst>
                                        </p:cTn>
                                        <p:tgtEl>
                                          <p:spTgt spid="33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2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1"/>
                                          </p:stCondLst>
                                        </p:cTn>
                                        <p:tgtEl>
                                          <p:spTgt spid="333"/>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1"/>
                                          </p:stCondLst>
                                        </p:cTn>
                                        <p:tgtEl>
                                          <p:spTgt spid="32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3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1"/>
                                          </p:stCondLst>
                                        </p:cTn>
                                        <p:tgtEl>
                                          <p:spTgt spid="329"/>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1"/>
                                          </p:stCondLst>
                                        </p:cTn>
                                        <p:tgtEl>
                                          <p:spTgt spid="3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35"/>
                                        </p:tgtEl>
                                        <p:attrNameLst>
                                          <p:attrName>style.visibility</p:attrName>
                                        </p:attrNameLst>
                                      </p:cBhvr>
                                      <p:to>
                                        <p:strVal val="visible"/>
                                      </p:to>
                                    </p:set>
                                    <p:animEffect transition="in" filter="fade">
                                      <p:cBhvr>
                                        <p:cTn id="72" dur="325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0"/>
        <p:cNvGrpSpPr/>
        <p:nvPr/>
      </p:nvGrpSpPr>
      <p:grpSpPr>
        <a:xfrm>
          <a:off x="0" y="0"/>
          <a:ext cx="0" cy="0"/>
          <a:chOff x="0" y="0"/>
          <a:chExt cx="0" cy="0"/>
        </a:xfrm>
      </p:grpSpPr>
      <p:sp>
        <p:nvSpPr>
          <p:cNvPr id="341" name="Google Shape;341;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22</a:t>
            </a:fld>
            <a:endParaRPr/>
          </a:p>
        </p:txBody>
      </p:sp>
      <p:sp>
        <p:nvSpPr>
          <p:cNvPr id="342" name="Google Shape;342;p3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8.8:  </a:t>
            </a:r>
            <a:r>
              <a:rPr lang="en-US" sz="2000" b="1" i="1" u="none">
                <a:solidFill>
                  <a:schemeClr val="dk1"/>
                </a:solidFill>
                <a:latin typeface="Times"/>
                <a:ea typeface="Times"/>
                <a:cs typeface="Times"/>
                <a:sym typeface="Times"/>
              </a:rPr>
              <a:t>Routing table in a datagram network</a:t>
            </a:r>
            <a:endParaRPr/>
          </a:p>
        </p:txBody>
      </p:sp>
      <p:pic>
        <p:nvPicPr>
          <p:cNvPr id="343" name="Google Shape;343;p37"/>
          <p:cNvPicPr preferRelativeResize="0"/>
          <p:nvPr/>
        </p:nvPicPr>
        <p:blipFill rotWithShape="1">
          <a:blip r:embed="rId3">
            <a:alphaModFix/>
          </a:blip>
          <a:srcRect/>
          <a:stretch/>
        </p:blipFill>
        <p:spPr>
          <a:xfrm>
            <a:off x="2851150" y="1219200"/>
            <a:ext cx="3016250" cy="48498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 calcmode="lin" valueType="num">
                                      <p:cBhvr additive="base">
                                        <p:cTn id="7" dur="1500"/>
                                        <p:tgtEl>
                                          <p:spTgt spid="343"/>
                                        </p:tgtEl>
                                        <p:attrNameLst>
                                          <p:attrName>ppt_w</p:attrName>
                                        </p:attrNameLst>
                                      </p:cBhvr>
                                      <p:tavLst>
                                        <p:tav tm="0">
                                          <p:val>
                                            <p:strVal val="0"/>
                                          </p:val>
                                        </p:tav>
                                        <p:tav tm="100000">
                                          <p:val>
                                            <p:strVal val="#ppt_w"/>
                                          </p:val>
                                        </p:tav>
                                      </p:tavLst>
                                    </p:anim>
                                    <p:anim calcmode="lin" valueType="num">
                                      <p:cBhvr additive="base">
                                        <p:cTn id="8" dur="1500"/>
                                        <p:tgtEl>
                                          <p:spTgt spid="34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sp>
        <p:nvSpPr>
          <p:cNvPr id="349" name="Google Shape;349;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23</a:t>
            </a:fld>
            <a:endParaRPr/>
          </a:p>
        </p:txBody>
      </p:sp>
      <p:sp>
        <p:nvSpPr>
          <p:cNvPr id="350" name="Google Shape;350;p3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8.9:  </a:t>
            </a:r>
            <a:r>
              <a:rPr lang="en-US" sz="2000" b="1" i="1" u="none">
                <a:solidFill>
                  <a:schemeClr val="dk1"/>
                </a:solidFill>
                <a:latin typeface="Times"/>
                <a:ea typeface="Times"/>
                <a:cs typeface="Times"/>
                <a:sym typeface="Times"/>
              </a:rPr>
              <a:t>Delays in a datagram network</a:t>
            </a:r>
            <a:endParaRPr/>
          </a:p>
        </p:txBody>
      </p:sp>
      <p:pic>
        <p:nvPicPr>
          <p:cNvPr id="351" name="Google Shape;351;p38"/>
          <p:cNvPicPr preferRelativeResize="0"/>
          <p:nvPr/>
        </p:nvPicPr>
        <p:blipFill rotWithShape="1">
          <a:blip r:embed="rId3">
            <a:alphaModFix/>
          </a:blip>
          <a:srcRect/>
          <a:stretch/>
        </p:blipFill>
        <p:spPr>
          <a:xfrm>
            <a:off x="1530350" y="1371600"/>
            <a:ext cx="6623050" cy="3482975"/>
          </a:xfrm>
          <a:prstGeom prst="rect">
            <a:avLst/>
          </a:prstGeom>
          <a:noFill/>
          <a:ln>
            <a:noFill/>
          </a:ln>
        </p:spPr>
      </p:pic>
      <p:pic>
        <p:nvPicPr>
          <p:cNvPr id="352" name="Google Shape;352;p38"/>
          <p:cNvPicPr preferRelativeResize="0"/>
          <p:nvPr/>
        </p:nvPicPr>
        <p:blipFill rotWithShape="1">
          <a:blip r:embed="rId4">
            <a:alphaModFix/>
          </a:blip>
          <a:srcRect/>
          <a:stretch/>
        </p:blipFill>
        <p:spPr>
          <a:xfrm>
            <a:off x="1981200" y="2178050"/>
            <a:ext cx="1905000" cy="528637"/>
          </a:xfrm>
          <a:prstGeom prst="rect">
            <a:avLst/>
          </a:prstGeom>
          <a:noFill/>
          <a:ln>
            <a:noFill/>
          </a:ln>
        </p:spPr>
      </p:pic>
      <p:pic>
        <p:nvPicPr>
          <p:cNvPr id="353" name="Google Shape;353;p38"/>
          <p:cNvPicPr preferRelativeResize="0"/>
          <p:nvPr/>
        </p:nvPicPr>
        <p:blipFill rotWithShape="1">
          <a:blip r:embed="rId5">
            <a:alphaModFix/>
          </a:blip>
          <a:srcRect/>
          <a:stretch/>
        </p:blipFill>
        <p:spPr>
          <a:xfrm>
            <a:off x="239712" y="2103437"/>
            <a:ext cx="1566862" cy="512762"/>
          </a:xfrm>
          <a:prstGeom prst="rect">
            <a:avLst/>
          </a:prstGeom>
          <a:noFill/>
          <a:ln>
            <a:noFill/>
          </a:ln>
        </p:spPr>
      </p:pic>
      <p:pic>
        <p:nvPicPr>
          <p:cNvPr id="354" name="Google Shape;354;p38"/>
          <p:cNvPicPr preferRelativeResize="0"/>
          <p:nvPr/>
        </p:nvPicPr>
        <p:blipFill rotWithShape="1">
          <a:blip r:embed="rId4">
            <a:alphaModFix/>
          </a:blip>
          <a:srcRect/>
          <a:stretch/>
        </p:blipFill>
        <p:spPr>
          <a:xfrm>
            <a:off x="3884612" y="2824162"/>
            <a:ext cx="1905000" cy="528637"/>
          </a:xfrm>
          <a:prstGeom prst="rect">
            <a:avLst/>
          </a:prstGeom>
          <a:noFill/>
          <a:ln>
            <a:noFill/>
          </a:ln>
        </p:spPr>
      </p:pic>
      <p:pic>
        <p:nvPicPr>
          <p:cNvPr id="355" name="Google Shape;355;p38"/>
          <p:cNvPicPr preferRelativeResize="0"/>
          <p:nvPr/>
        </p:nvPicPr>
        <p:blipFill rotWithShape="1">
          <a:blip r:embed="rId6">
            <a:alphaModFix/>
          </a:blip>
          <a:srcRect/>
          <a:stretch/>
        </p:blipFill>
        <p:spPr>
          <a:xfrm>
            <a:off x="5788025" y="3465512"/>
            <a:ext cx="1905000" cy="530225"/>
          </a:xfrm>
          <a:prstGeom prst="rect">
            <a:avLst/>
          </a:prstGeom>
          <a:noFill/>
          <a:ln>
            <a:noFill/>
          </a:ln>
        </p:spPr>
      </p:pic>
      <p:pic>
        <p:nvPicPr>
          <p:cNvPr id="356" name="Google Shape;356;p38"/>
          <p:cNvPicPr preferRelativeResize="0"/>
          <p:nvPr/>
        </p:nvPicPr>
        <p:blipFill rotWithShape="1">
          <a:blip r:embed="rId7">
            <a:alphaModFix/>
          </a:blip>
          <a:srcRect/>
          <a:stretch/>
        </p:blipFill>
        <p:spPr>
          <a:xfrm>
            <a:off x="2667000" y="2705100"/>
            <a:ext cx="1150937" cy="571500"/>
          </a:xfrm>
          <a:prstGeom prst="rect">
            <a:avLst/>
          </a:prstGeom>
          <a:noFill/>
          <a:ln>
            <a:noFill/>
          </a:ln>
        </p:spPr>
      </p:pic>
      <p:pic>
        <p:nvPicPr>
          <p:cNvPr id="357" name="Google Shape;357;p38"/>
          <p:cNvPicPr preferRelativeResize="0"/>
          <p:nvPr/>
        </p:nvPicPr>
        <p:blipFill rotWithShape="1">
          <a:blip r:embed="rId7">
            <a:alphaModFix/>
          </a:blip>
          <a:srcRect/>
          <a:stretch/>
        </p:blipFill>
        <p:spPr>
          <a:xfrm>
            <a:off x="4570412" y="3352800"/>
            <a:ext cx="1150937" cy="571500"/>
          </a:xfrm>
          <a:prstGeom prst="rect">
            <a:avLst/>
          </a:prstGeom>
          <a:noFill/>
          <a:ln>
            <a:noFill/>
          </a:ln>
        </p:spPr>
      </p:pic>
      <p:pic>
        <p:nvPicPr>
          <p:cNvPr id="358" name="Google Shape;358;p38"/>
          <p:cNvPicPr preferRelativeResize="0"/>
          <p:nvPr/>
        </p:nvPicPr>
        <p:blipFill rotWithShape="1">
          <a:blip r:embed="rId8">
            <a:alphaModFix/>
          </a:blip>
          <a:srcRect/>
          <a:stretch/>
        </p:blipFill>
        <p:spPr>
          <a:xfrm>
            <a:off x="7902575" y="2133600"/>
            <a:ext cx="401637" cy="18621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2"/>
                                        </p:tgtEl>
                                        <p:attrNameLst>
                                          <p:attrName>style.visibility</p:attrName>
                                        </p:attrNameLst>
                                      </p:cBhvr>
                                      <p:to>
                                        <p:strVal val="visible"/>
                                      </p:to>
                                    </p:set>
                                    <p:animEffect transition="in" filter="fade">
                                      <p:cBhvr>
                                        <p:cTn id="11" dur="1250"/>
                                        <p:tgtEl>
                                          <p:spTgt spid="35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4"/>
                                        </p:tgtEl>
                                        <p:attrNameLst>
                                          <p:attrName>style.visibility</p:attrName>
                                        </p:attrNameLst>
                                      </p:cBhvr>
                                      <p:to>
                                        <p:strVal val="visible"/>
                                      </p:to>
                                    </p:set>
                                    <p:animEffect transition="in" filter="fade">
                                      <p:cBhvr>
                                        <p:cTn id="20" dur="1000"/>
                                        <p:tgtEl>
                                          <p:spTgt spid="35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5"/>
                                        </p:tgtEl>
                                        <p:attrNameLst>
                                          <p:attrName>style.visibility</p:attrName>
                                        </p:attrNameLst>
                                      </p:cBhvr>
                                      <p:to>
                                        <p:strVal val="visible"/>
                                      </p:to>
                                    </p:set>
                                    <p:animEffect transition="in" filter="fade">
                                      <p:cBhvr>
                                        <p:cTn id="29" dur="1250"/>
                                        <p:tgtEl>
                                          <p:spTgt spid="35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24</a:t>
            </a:fld>
            <a:endParaRPr/>
          </a:p>
        </p:txBody>
      </p:sp>
      <p:sp>
        <p:nvSpPr>
          <p:cNvPr id="365" name="Google Shape;365;p3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6" name="Google Shape;366;p3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7" name="Google Shape;367;p3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8" name="Google Shape;368;p3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9" name="Google Shape;369;p3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0" name="Google Shape;370;p3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1" name="Google Shape;371;p3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72" name="Google Shape;372;p39"/>
          <p:cNvSpPr txBox="1"/>
          <p:nvPr/>
        </p:nvSpPr>
        <p:spPr>
          <a:xfrm>
            <a:off x="1143000" y="0"/>
            <a:ext cx="6038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8.3.2  Virtual-Circuit Networks</a:t>
            </a:r>
            <a:endParaRPr/>
          </a:p>
        </p:txBody>
      </p:sp>
      <p:sp>
        <p:nvSpPr>
          <p:cNvPr id="373" name="Google Shape;373;p39"/>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 virtual-circuit network is a cross between a circuit-switched network and a datagram network. It has some characteristics of both.</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8"/>
        <p:cNvGrpSpPr/>
        <p:nvPr/>
      </p:nvGrpSpPr>
      <p:grpSpPr>
        <a:xfrm>
          <a:off x="0" y="0"/>
          <a:ext cx="0" cy="0"/>
          <a:chOff x="0" y="0"/>
          <a:chExt cx="0" cy="0"/>
        </a:xfrm>
      </p:grpSpPr>
      <p:sp>
        <p:nvSpPr>
          <p:cNvPr id="379" name="Google Shape;379;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25</a:t>
            </a:fld>
            <a:endParaRPr/>
          </a:p>
        </p:txBody>
      </p:sp>
      <p:sp>
        <p:nvSpPr>
          <p:cNvPr id="380" name="Google Shape;380;p4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8.10:  </a:t>
            </a:r>
            <a:r>
              <a:rPr lang="en-US" sz="2000" b="1" i="1" u="none">
                <a:solidFill>
                  <a:schemeClr val="dk1"/>
                </a:solidFill>
                <a:latin typeface="Times"/>
                <a:ea typeface="Times"/>
                <a:cs typeface="Times"/>
                <a:sym typeface="Times"/>
              </a:rPr>
              <a:t>Virtual-circuit network</a:t>
            </a:r>
            <a:endParaRPr/>
          </a:p>
        </p:txBody>
      </p:sp>
      <p:pic>
        <p:nvPicPr>
          <p:cNvPr id="381" name="Google Shape;381;p40"/>
          <p:cNvPicPr preferRelativeResize="0"/>
          <p:nvPr/>
        </p:nvPicPr>
        <p:blipFill rotWithShape="1">
          <a:blip r:embed="rId3">
            <a:alphaModFix/>
          </a:blip>
          <a:srcRect/>
          <a:stretch/>
        </p:blipFill>
        <p:spPr>
          <a:xfrm>
            <a:off x="533400" y="1600200"/>
            <a:ext cx="7962900" cy="3829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20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6"/>
        <p:cNvGrpSpPr/>
        <p:nvPr/>
      </p:nvGrpSpPr>
      <p:grpSpPr>
        <a:xfrm>
          <a:off x="0" y="0"/>
          <a:ext cx="0" cy="0"/>
          <a:chOff x="0" y="0"/>
          <a:chExt cx="0" cy="0"/>
        </a:xfrm>
      </p:grpSpPr>
      <p:sp>
        <p:nvSpPr>
          <p:cNvPr id="387" name="Google Shape;387;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26</a:t>
            </a:fld>
            <a:endParaRPr/>
          </a:p>
        </p:txBody>
      </p:sp>
      <p:sp>
        <p:nvSpPr>
          <p:cNvPr id="388" name="Google Shape;388;p4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8.11:  </a:t>
            </a:r>
            <a:r>
              <a:rPr lang="en-US" sz="2000" b="1" i="1" u="none">
                <a:solidFill>
                  <a:schemeClr val="dk1"/>
                </a:solidFill>
                <a:latin typeface="Times"/>
                <a:ea typeface="Times"/>
                <a:cs typeface="Times"/>
                <a:sym typeface="Times"/>
              </a:rPr>
              <a:t>Virtual-circuit identifier</a:t>
            </a:r>
            <a:endParaRPr/>
          </a:p>
        </p:txBody>
      </p:sp>
      <p:pic>
        <p:nvPicPr>
          <p:cNvPr id="389" name="Google Shape;389;p41"/>
          <p:cNvPicPr preferRelativeResize="0"/>
          <p:nvPr/>
        </p:nvPicPr>
        <p:blipFill rotWithShape="1">
          <a:blip r:embed="rId3">
            <a:alphaModFix/>
          </a:blip>
          <a:srcRect/>
          <a:stretch/>
        </p:blipFill>
        <p:spPr>
          <a:xfrm>
            <a:off x="749300" y="2859087"/>
            <a:ext cx="6718300" cy="17891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3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4"/>
        <p:cNvGrpSpPr/>
        <p:nvPr/>
      </p:nvGrpSpPr>
      <p:grpSpPr>
        <a:xfrm>
          <a:off x="0" y="0"/>
          <a:ext cx="0" cy="0"/>
          <a:chOff x="0" y="0"/>
          <a:chExt cx="0" cy="0"/>
        </a:xfrm>
      </p:grpSpPr>
      <p:sp>
        <p:nvSpPr>
          <p:cNvPr id="395" name="Google Shape;395;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27</a:t>
            </a:fld>
            <a:endParaRPr/>
          </a:p>
        </p:txBody>
      </p:sp>
      <p:sp>
        <p:nvSpPr>
          <p:cNvPr id="396" name="Google Shape;396;p4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8.12:  </a:t>
            </a:r>
            <a:r>
              <a:rPr lang="en-US" sz="2000" b="1" i="1" u="none">
                <a:solidFill>
                  <a:schemeClr val="dk1"/>
                </a:solidFill>
                <a:latin typeface="Times"/>
                <a:ea typeface="Times"/>
                <a:cs typeface="Times"/>
                <a:sym typeface="Times"/>
              </a:rPr>
              <a:t>Switch and table for a virtual-circuit network</a:t>
            </a:r>
            <a:endParaRPr/>
          </a:p>
        </p:txBody>
      </p:sp>
      <p:pic>
        <p:nvPicPr>
          <p:cNvPr id="397" name="Google Shape;397;p42"/>
          <p:cNvPicPr preferRelativeResize="0"/>
          <p:nvPr/>
        </p:nvPicPr>
        <p:blipFill rotWithShape="1">
          <a:blip r:embed="rId3">
            <a:alphaModFix/>
          </a:blip>
          <a:srcRect/>
          <a:stretch/>
        </p:blipFill>
        <p:spPr>
          <a:xfrm>
            <a:off x="549275" y="995362"/>
            <a:ext cx="7985125" cy="5405437"/>
          </a:xfrm>
          <a:prstGeom prst="rect">
            <a:avLst/>
          </a:prstGeom>
          <a:noFill/>
          <a:ln>
            <a:noFill/>
          </a:ln>
        </p:spPr>
      </p:pic>
      <p:pic>
        <p:nvPicPr>
          <p:cNvPr id="398" name="Google Shape;398;p42"/>
          <p:cNvPicPr preferRelativeResize="0"/>
          <p:nvPr/>
        </p:nvPicPr>
        <p:blipFill rotWithShape="1">
          <a:blip r:embed="rId4">
            <a:alphaModFix/>
          </a:blip>
          <a:srcRect/>
          <a:stretch/>
        </p:blipFill>
        <p:spPr>
          <a:xfrm>
            <a:off x="931862" y="2882900"/>
            <a:ext cx="3411537" cy="349250"/>
          </a:xfrm>
          <a:prstGeom prst="rect">
            <a:avLst/>
          </a:prstGeom>
          <a:noFill/>
          <a:ln>
            <a:noFill/>
          </a:ln>
        </p:spPr>
      </p:pic>
      <p:pic>
        <p:nvPicPr>
          <p:cNvPr id="399" name="Google Shape;399;p42"/>
          <p:cNvPicPr preferRelativeResize="0"/>
          <p:nvPr/>
        </p:nvPicPr>
        <p:blipFill rotWithShape="1">
          <a:blip r:embed="rId5">
            <a:alphaModFix/>
          </a:blip>
          <a:srcRect/>
          <a:stretch/>
        </p:blipFill>
        <p:spPr>
          <a:xfrm>
            <a:off x="6434137" y="2882900"/>
            <a:ext cx="1943100" cy="349250"/>
          </a:xfrm>
          <a:prstGeom prst="rect">
            <a:avLst/>
          </a:prstGeom>
          <a:noFill/>
          <a:ln>
            <a:noFill/>
          </a:ln>
        </p:spPr>
      </p:pic>
      <p:pic>
        <p:nvPicPr>
          <p:cNvPr id="400" name="Google Shape;400;p42"/>
          <p:cNvPicPr preferRelativeResize="0"/>
          <p:nvPr/>
        </p:nvPicPr>
        <p:blipFill rotWithShape="1">
          <a:blip r:embed="rId6">
            <a:alphaModFix/>
          </a:blip>
          <a:srcRect/>
          <a:stretch/>
        </p:blipFill>
        <p:spPr>
          <a:xfrm>
            <a:off x="5562600" y="4267200"/>
            <a:ext cx="350837" cy="1938337"/>
          </a:xfrm>
          <a:prstGeom prst="rect">
            <a:avLst/>
          </a:prstGeom>
          <a:noFill/>
          <a:ln>
            <a:noFill/>
          </a:ln>
        </p:spPr>
      </p:pic>
      <p:sp>
        <p:nvSpPr>
          <p:cNvPr id="2" name="TextBox 1"/>
          <p:cNvSpPr txBox="1"/>
          <p:nvPr/>
        </p:nvSpPr>
        <p:spPr>
          <a:xfrm>
            <a:off x="152400" y="533400"/>
            <a:ext cx="7925568"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VCI:- it uniquely identify the virtual circuit within the network</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sp>
        <p:nvSpPr>
          <p:cNvPr id="406" name="Google Shape;406;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28</a:t>
            </a:fld>
            <a:endParaRPr/>
          </a:p>
        </p:txBody>
      </p:sp>
      <p:sp>
        <p:nvSpPr>
          <p:cNvPr id="407" name="Google Shape;407;p43"/>
          <p:cNvSpPr txBox="1"/>
          <p:nvPr/>
        </p:nvSpPr>
        <p:spPr>
          <a:xfrm>
            <a:off x="152400" y="-17462"/>
            <a:ext cx="8686800" cy="70167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8.13:  </a:t>
            </a:r>
            <a:r>
              <a:rPr lang="en-US" sz="2000" b="1" i="1" u="none">
                <a:solidFill>
                  <a:schemeClr val="dk1"/>
                </a:solidFill>
                <a:latin typeface="Times"/>
                <a:ea typeface="Times"/>
                <a:cs typeface="Times"/>
                <a:sym typeface="Times"/>
              </a:rPr>
              <a:t>Source-to-destination data transfer in a circuit-switch</a:t>
            </a:r>
            <a:br>
              <a:rPr lang="en-US" sz="2000" b="1" i="1" u="none">
                <a:solidFill>
                  <a:schemeClr val="dk1"/>
                </a:solidFill>
                <a:latin typeface="Times"/>
                <a:ea typeface="Times"/>
                <a:cs typeface="Times"/>
                <a:sym typeface="Times"/>
              </a:rPr>
            </a:br>
            <a:r>
              <a:rPr lang="en-US" sz="2000" b="1" i="1" u="none">
                <a:solidFill>
                  <a:schemeClr val="dk1"/>
                </a:solidFill>
                <a:latin typeface="Times"/>
                <a:ea typeface="Times"/>
                <a:cs typeface="Times"/>
                <a:sym typeface="Times"/>
              </a:rPr>
              <a:t>                       network</a:t>
            </a:r>
            <a:endParaRPr/>
          </a:p>
        </p:txBody>
      </p:sp>
      <p:pic>
        <p:nvPicPr>
          <p:cNvPr id="408" name="Google Shape;408;p43"/>
          <p:cNvPicPr preferRelativeResize="0"/>
          <p:nvPr/>
        </p:nvPicPr>
        <p:blipFill rotWithShape="1">
          <a:blip r:embed="rId3">
            <a:alphaModFix/>
          </a:blip>
          <a:srcRect/>
          <a:stretch/>
        </p:blipFill>
        <p:spPr>
          <a:xfrm>
            <a:off x="377825" y="990600"/>
            <a:ext cx="8235950" cy="558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4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29</a:t>
            </a:fld>
            <a:endParaRPr/>
          </a:p>
        </p:txBody>
      </p:sp>
      <p:sp>
        <p:nvSpPr>
          <p:cNvPr id="415" name="Google Shape;415;p4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8.14:  </a:t>
            </a:r>
            <a:r>
              <a:rPr lang="en-US" sz="2000" b="1" i="1" u="none">
                <a:solidFill>
                  <a:schemeClr val="dk1"/>
                </a:solidFill>
                <a:latin typeface="Times"/>
                <a:ea typeface="Times"/>
                <a:cs typeface="Times"/>
                <a:sym typeface="Times"/>
              </a:rPr>
              <a:t>Setup request in a virtual-circuit network</a:t>
            </a:r>
            <a:endParaRPr/>
          </a:p>
        </p:txBody>
      </p:sp>
      <p:pic>
        <p:nvPicPr>
          <p:cNvPr id="416" name="Google Shape;416;p44"/>
          <p:cNvPicPr preferRelativeResize="0"/>
          <p:nvPr/>
        </p:nvPicPr>
        <p:blipFill rotWithShape="1">
          <a:blip r:embed="rId3">
            <a:alphaModFix/>
          </a:blip>
          <a:srcRect/>
          <a:stretch/>
        </p:blipFill>
        <p:spPr>
          <a:xfrm>
            <a:off x="328612" y="1752600"/>
            <a:ext cx="8491537" cy="434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40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 name="Google Shape;118;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9" name="Google Shape;119;p18"/>
          <p:cNvSpPr txBox="1"/>
          <p:nvPr/>
        </p:nvSpPr>
        <p:spPr>
          <a:xfrm>
            <a:off x="1066800" y="-76200"/>
            <a:ext cx="46736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8: Objective</a:t>
            </a:r>
            <a:endParaRPr/>
          </a:p>
        </p:txBody>
      </p:sp>
      <p:sp>
        <p:nvSpPr>
          <p:cNvPr id="120" name="Google Shape;120;p18"/>
          <p:cNvSpPr txBox="1"/>
          <p:nvPr/>
        </p:nvSpPr>
        <p:spPr>
          <a:xfrm>
            <a:off x="152400" y="1143000"/>
            <a:ext cx="8991600" cy="1600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21" name="Google Shape;121;p18"/>
          <p:cNvSpPr txBox="1"/>
          <p:nvPr/>
        </p:nvSpPr>
        <p:spPr>
          <a:xfrm>
            <a:off x="98425" y="1066800"/>
            <a:ext cx="8686800" cy="1600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first section introduces switching. It mentions three methods of switching: circuit switching, packet switching, and message switching. The section then defines the switching methods that can occur in some layers of the Internet model. </a:t>
            </a:r>
            <a:endParaRPr/>
          </a:p>
        </p:txBody>
      </p:sp>
      <p:sp>
        <p:nvSpPr>
          <p:cNvPr id="122" name="Google Shape;122;p18"/>
          <p:cNvSpPr txBox="1"/>
          <p:nvPr/>
        </p:nvSpPr>
        <p:spPr>
          <a:xfrm>
            <a:off x="98425" y="2667000"/>
            <a:ext cx="8686800" cy="114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second section discusses circuit-switched networks. It first defines three phases in these types of networks. It then describes the efficiency and delay of these networks. </a:t>
            </a:r>
            <a:endParaRPr/>
          </a:p>
        </p:txBody>
      </p:sp>
      <p:sp>
        <p:nvSpPr>
          <p:cNvPr id="123" name="Google Shape;123;p18"/>
          <p:cNvSpPr txBox="1"/>
          <p:nvPr/>
        </p:nvSpPr>
        <p:spPr>
          <a:xfrm>
            <a:off x="98425" y="3886200"/>
            <a:ext cx="8686800" cy="114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third section briefly discusses packet-switched networks. It first describes datagram networks. The section then describes virtual circuit networks.</a:t>
            </a:r>
            <a:endParaRPr/>
          </a:p>
        </p:txBody>
      </p:sp>
      <p:sp>
        <p:nvSpPr>
          <p:cNvPr id="124" name="Google Shape;124;p18"/>
          <p:cNvSpPr txBox="1"/>
          <p:nvPr/>
        </p:nvSpPr>
        <p:spPr>
          <a:xfrm>
            <a:off x="98425" y="5181600"/>
            <a:ext cx="8686800" cy="1143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last section discusses the structure of a switch. It first describes the structure of a circuit switch. It then explains the structure of a packet switch.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 calcmode="lin" valueType="num">
                                      <p:cBhvr additive="base">
                                        <p:cTn id="7" dur="1000"/>
                                        <p:tgtEl>
                                          <p:spTgt spid="121">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21">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2">
                                            <p:txEl>
                                              <p:pRg st="0" end="0"/>
                                            </p:txEl>
                                          </p:spTgt>
                                        </p:tgtEl>
                                        <p:attrNameLst>
                                          <p:attrName>style.visibility</p:attrName>
                                        </p:attrNameLst>
                                      </p:cBhvr>
                                      <p:to>
                                        <p:strVal val="visible"/>
                                      </p:to>
                                    </p:set>
                                    <p:anim calcmode="lin" valueType="num">
                                      <p:cBhvr additive="base">
                                        <p:cTn id="13" dur="1000"/>
                                        <p:tgtEl>
                                          <p:spTgt spid="122">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22">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23">
                                            <p:txEl>
                                              <p:pRg st="0" end="0"/>
                                            </p:txEl>
                                          </p:spTgt>
                                        </p:tgtEl>
                                        <p:attrNameLst>
                                          <p:attrName>style.visibility</p:attrName>
                                        </p:attrNameLst>
                                      </p:cBhvr>
                                      <p:to>
                                        <p:strVal val="visible"/>
                                      </p:to>
                                    </p:set>
                                    <p:anim calcmode="lin" valueType="num">
                                      <p:cBhvr additive="base">
                                        <p:cTn id="19" dur="1000"/>
                                        <p:tgtEl>
                                          <p:spTgt spid="123">
                                            <p:txEl>
                                              <p:pRg st="0" end="0"/>
                                            </p:txEl>
                                          </p:spTgt>
                                        </p:tgtEl>
                                        <p:attrNameLst>
                                          <p:attrName>ppt_w</p:attrName>
                                        </p:attrNameLst>
                                      </p:cBhvr>
                                      <p:tavLst>
                                        <p:tav tm="0">
                                          <p:val>
                                            <p:strVal val="0"/>
                                          </p:val>
                                        </p:tav>
                                        <p:tav tm="100000">
                                          <p:val>
                                            <p:strVal val="#ppt_w"/>
                                          </p:val>
                                        </p:tav>
                                      </p:tavLst>
                                    </p:anim>
                                    <p:anim calcmode="lin" valueType="num">
                                      <p:cBhvr additive="base">
                                        <p:cTn id="20" dur="1000"/>
                                        <p:tgtEl>
                                          <p:spTgt spid="123">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24">
                                            <p:txEl>
                                              <p:pRg st="0" end="0"/>
                                            </p:txEl>
                                          </p:spTgt>
                                        </p:tgtEl>
                                        <p:attrNameLst>
                                          <p:attrName>style.visibility</p:attrName>
                                        </p:attrNameLst>
                                      </p:cBhvr>
                                      <p:to>
                                        <p:strVal val="visible"/>
                                      </p:to>
                                    </p:set>
                                    <p:anim calcmode="lin" valueType="num">
                                      <p:cBhvr additive="base">
                                        <p:cTn id="25" dur="1000"/>
                                        <p:tgtEl>
                                          <p:spTgt spid="124">
                                            <p:txEl>
                                              <p:pRg st="0" end="0"/>
                                            </p:txEl>
                                          </p:spTgt>
                                        </p:tgtEl>
                                        <p:attrNameLst>
                                          <p:attrName>ppt_w</p:attrName>
                                        </p:attrNameLst>
                                      </p:cBhvr>
                                      <p:tavLst>
                                        <p:tav tm="0">
                                          <p:val>
                                            <p:strVal val="0"/>
                                          </p:val>
                                        </p:tav>
                                        <p:tav tm="100000">
                                          <p:val>
                                            <p:strVal val="#ppt_w"/>
                                          </p:val>
                                        </p:tav>
                                      </p:tavLst>
                                    </p:anim>
                                    <p:anim calcmode="lin" valueType="num">
                                      <p:cBhvr additive="base">
                                        <p:cTn id="26" dur="1000"/>
                                        <p:tgtEl>
                                          <p:spTgt spid="124">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1"/>
        <p:cNvGrpSpPr/>
        <p:nvPr/>
      </p:nvGrpSpPr>
      <p:grpSpPr>
        <a:xfrm>
          <a:off x="0" y="0"/>
          <a:ext cx="0" cy="0"/>
          <a:chOff x="0" y="0"/>
          <a:chExt cx="0" cy="0"/>
        </a:xfrm>
      </p:grpSpPr>
      <p:sp>
        <p:nvSpPr>
          <p:cNvPr id="422" name="Google Shape;422;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30</a:t>
            </a:fld>
            <a:endParaRPr/>
          </a:p>
        </p:txBody>
      </p:sp>
      <p:sp>
        <p:nvSpPr>
          <p:cNvPr id="423" name="Google Shape;423;p4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8.15:  </a:t>
            </a:r>
            <a:r>
              <a:rPr lang="en-US" sz="2000" b="1" i="1" u="none">
                <a:solidFill>
                  <a:schemeClr val="dk1"/>
                </a:solidFill>
                <a:latin typeface="Times"/>
                <a:ea typeface="Times"/>
                <a:cs typeface="Times"/>
                <a:sym typeface="Times"/>
              </a:rPr>
              <a:t>Setup acknowledgment in a virtual-circuit network</a:t>
            </a:r>
            <a:endParaRPr/>
          </a:p>
        </p:txBody>
      </p:sp>
      <p:pic>
        <p:nvPicPr>
          <p:cNvPr id="424" name="Google Shape;424;p45"/>
          <p:cNvPicPr preferRelativeResize="0"/>
          <p:nvPr/>
        </p:nvPicPr>
        <p:blipFill rotWithShape="1">
          <a:blip r:embed="rId3">
            <a:alphaModFix/>
          </a:blip>
          <a:srcRect/>
          <a:stretch/>
        </p:blipFill>
        <p:spPr>
          <a:xfrm>
            <a:off x="561975" y="1654175"/>
            <a:ext cx="7972425" cy="3819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30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9"/>
        <p:cNvGrpSpPr/>
        <p:nvPr/>
      </p:nvGrpSpPr>
      <p:grpSpPr>
        <a:xfrm>
          <a:off x="0" y="0"/>
          <a:ext cx="0" cy="0"/>
          <a:chOff x="0" y="0"/>
          <a:chExt cx="0" cy="0"/>
        </a:xfrm>
      </p:grpSpPr>
      <p:sp>
        <p:nvSpPr>
          <p:cNvPr id="430" name="Google Shape;430;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31</a:t>
            </a:fld>
            <a:endParaRPr/>
          </a:p>
        </p:txBody>
      </p:sp>
      <p:sp>
        <p:nvSpPr>
          <p:cNvPr id="431" name="Google Shape;431;p4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8.16:  </a:t>
            </a:r>
            <a:r>
              <a:rPr lang="en-US" sz="2000" b="1" i="1" u="none">
                <a:solidFill>
                  <a:schemeClr val="dk1"/>
                </a:solidFill>
                <a:latin typeface="Times"/>
                <a:ea typeface="Times"/>
                <a:cs typeface="Times"/>
                <a:sym typeface="Times"/>
              </a:rPr>
              <a:t>Delay in a virtual-circuit network</a:t>
            </a:r>
            <a:endParaRPr/>
          </a:p>
        </p:txBody>
      </p:sp>
      <p:pic>
        <p:nvPicPr>
          <p:cNvPr id="432" name="Google Shape;432;p46"/>
          <p:cNvPicPr preferRelativeResize="0"/>
          <p:nvPr/>
        </p:nvPicPr>
        <p:blipFill rotWithShape="1">
          <a:blip r:embed="rId3">
            <a:alphaModFix/>
          </a:blip>
          <a:srcRect/>
          <a:stretch/>
        </p:blipFill>
        <p:spPr>
          <a:xfrm>
            <a:off x="1409700" y="1295400"/>
            <a:ext cx="6286500" cy="4244975"/>
          </a:xfrm>
          <a:prstGeom prst="rect">
            <a:avLst/>
          </a:prstGeom>
          <a:noFill/>
          <a:ln>
            <a:noFill/>
          </a:ln>
        </p:spPr>
      </p:pic>
      <p:pic>
        <p:nvPicPr>
          <p:cNvPr id="433" name="Google Shape;433;p46"/>
          <p:cNvPicPr preferRelativeResize="0"/>
          <p:nvPr/>
        </p:nvPicPr>
        <p:blipFill rotWithShape="1">
          <a:blip r:embed="rId4">
            <a:alphaModFix/>
          </a:blip>
          <a:srcRect/>
          <a:stretch/>
        </p:blipFill>
        <p:spPr>
          <a:xfrm>
            <a:off x="1636712" y="2928937"/>
            <a:ext cx="1905000" cy="528637"/>
          </a:xfrm>
          <a:prstGeom prst="rect">
            <a:avLst/>
          </a:prstGeom>
          <a:noFill/>
          <a:ln>
            <a:noFill/>
          </a:ln>
        </p:spPr>
      </p:pic>
      <p:pic>
        <p:nvPicPr>
          <p:cNvPr id="434" name="Google Shape;434;p46"/>
          <p:cNvPicPr preferRelativeResize="0"/>
          <p:nvPr/>
        </p:nvPicPr>
        <p:blipFill rotWithShape="1">
          <a:blip r:embed="rId4">
            <a:alphaModFix/>
          </a:blip>
          <a:srcRect/>
          <a:stretch/>
        </p:blipFill>
        <p:spPr>
          <a:xfrm>
            <a:off x="3541712" y="3482975"/>
            <a:ext cx="1905000" cy="528637"/>
          </a:xfrm>
          <a:prstGeom prst="rect">
            <a:avLst/>
          </a:prstGeom>
          <a:noFill/>
          <a:ln>
            <a:noFill/>
          </a:ln>
        </p:spPr>
      </p:pic>
      <p:pic>
        <p:nvPicPr>
          <p:cNvPr id="435" name="Google Shape;435;p46"/>
          <p:cNvPicPr preferRelativeResize="0"/>
          <p:nvPr/>
        </p:nvPicPr>
        <p:blipFill rotWithShape="1">
          <a:blip r:embed="rId4">
            <a:alphaModFix/>
          </a:blip>
          <a:srcRect/>
          <a:stretch/>
        </p:blipFill>
        <p:spPr>
          <a:xfrm>
            <a:off x="5454650" y="4016375"/>
            <a:ext cx="1905000" cy="528637"/>
          </a:xfrm>
          <a:prstGeom prst="rect">
            <a:avLst/>
          </a:prstGeom>
          <a:noFill/>
          <a:ln>
            <a:noFill/>
          </a:ln>
        </p:spPr>
      </p:pic>
      <p:pic>
        <p:nvPicPr>
          <p:cNvPr id="436" name="Google Shape;436;p46"/>
          <p:cNvPicPr preferRelativeResize="0"/>
          <p:nvPr/>
        </p:nvPicPr>
        <p:blipFill rotWithShape="1">
          <a:blip r:embed="rId5">
            <a:alphaModFix/>
          </a:blip>
          <a:srcRect/>
          <a:stretch/>
        </p:blipFill>
        <p:spPr>
          <a:xfrm>
            <a:off x="1635125" y="2119312"/>
            <a:ext cx="5724525" cy="373062"/>
          </a:xfrm>
          <a:prstGeom prst="rect">
            <a:avLst/>
          </a:prstGeom>
          <a:noFill/>
          <a:ln>
            <a:noFill/>
          </a:ln>
        </p:spPr>
      </p:pic>
      <p:pic>
        <p:nvPicPr>
          <p:cNvPr id="437" name="Google Shape;437;p46"/>
          <p:cNvPicPr preferRelativeResize="0"/>
          <p:nvPr/>
        </p:nvPicPr>
        <p:blipFill rotWithShape="1">
          <a:blip r:embed="rId6">
            <a:alphaModFix/>
          </a:blip>
          <a:srcRect/>
          <a:stretch/>
        </p:blipFill>
        <p:spPr>
          <a:xfrm>
            <a:off x="1635125" y="2500312"/>
            <a:ext cx="5729287" cy="373062"/>
          </a:xfrm>
          <a:prstGeom prst="rect">
            <a:avLst/>
          </a:prstGeom>
          <a:noFill/>
          <a:ln>
            <a:noFill/>
          </a:ln>
        </p:spPr>
      </p:pic>
      <p:pic>
        <p:nvPicPr>
          <p:cNvPr id="438" name="Google Shape;438;p46"/>
          <p:cNvPicPr preferRelativeResize="0"/>
          <p:nvPr/>
        </p:nvPicPr>
        <p:blipFill rotWithShape="1">
          <a:blip r:embed="rId6">
            <a:alphaModFix/>
          </a:blip>
          <a:srcRect/>
          <a:stretch/>
        </p:blipFill>
        <p:spPr>
          <a:xfrm>
            <a:off x="1635125" y="4568825"/>
            <a:ext cx="5729287" cy="373062"/>
          </a:xfrm>
          <a:prstGeom prst="rect">
            <a:avLst/>
          </a:prstGeom>
          <a:noFill/>
          <a:ln>
            <a:noFill/>
          </a:ln>
        </p:spPr>
      </p:pic>
      <p:pic>
        <p:nvPicPr>
          <p:cNvPr id="439" name="Google Shape;439;p46"/>
          <p:cNvPicPr preferRelativeResize="0"/>
          <p:nvPr/>
        </p:nvPicPr>
        <p:blipFill rotWithShape="1">
          <a:blip r:embed="rId7">
            <a:alphaModFix/>
          </a:blip>
          <a:srcRect/>
          <a:stretch/>
        </p:blipFill>
        <p:spPr>
          <a:xfrm>
            <a:off x="1074737" y="2111375"/>
            <a:ext cx="411162" cy="762000"/>
          </a:xfrm>
          <a:prstGeom prst="rect">
            <a:avLst/>
          </a:prstGeom>
          <a:noFill/>
          <a:ln>
            <a:noFill/>
          </a:ln>
        </p:spPr>
      </p:pic>
      <p:pic>
        <p:nvPicPr>
          <p:cNvPr id="440" name="Google Shape;440;p46"/>
          <p:cNvPicPr preferRelativeResize="0"/>
          <p:nvPr/>
        </p:nvPicPr>
        <p:blipFill rotWithShape="1">
          <a:blip r:embed="rId8">
            <a:alphaModFix/>
          </a:blip>
          <a:srcRect/>
          <a:stretch/>
        </p:blipFill>
        <p:spPr>
          <a:xfrm>
            <a:off x="1168400" y="4321175"/>
            <a:ext cx="411162" cy="877887"/>
          </a:xfrm>
          <a:prstGeom prst="rect">
            <a:avLst/>
          </a:prstGeom>
          <a:noFill/>
          <a:ln>
            <a:noFill/>
          </a:ln>
        </p:spPr>
      </p:pic>
      <p:pic>
        <p:nvPicPr>
          <p:cNvPr id="441" name="Google Shape;441;p46"/>
          <p:cNvPicPr preferRelativeResize="0"/>
          <p:nvPr/>
        </p:nvPicPr>
        <p:blipFill rotWithShape="1">
          <a:blip r:embed="rId9">
            <a:alphaModFix/>
          </a:blip>
          <a:srcRect/>
          <a:stretch/>
        </p:blipFill>
        <p:spPr>
          <a:xfrm>
            <a:off x="581025" y="2095500"/>
            <a:ext cx="412750" cy="28463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2000"/>
                                        <p:tgtEl>
                                          <p:spTgt spid="43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37"/>
                                        </p:tgtEl>
                                        <p:attrNameLst>
                                          <p:attrName>style.visibility</p:attrName>
                                        </p:attrNameLst>
                                      </p:cBhvr>
                                      <p:to>
                                        <p:strVal val="visible"/>
                                      </p:to>
                                    </p:set>
                                    <p:animEffect transition="in" filter="fade">
                                      <p:cBhvr>
                                        <p:cTn id="16" dur="2000"/>
                                        <p:tgtEl>
                                          <p:spTgt spid="43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3"/>
                                        </p:tgtEl>
                                        <p:attrNameLst>
                                          <p:attrName>style.visibility</p:attrName>
                                        </p:attrNameLst>
                                      </p:cBhvr>
                                      <p:to>
                                        <p:strVal val="visible"/>
                                      </p:to>
                                    </p:set>
                                    <p:animEffect transition="in" filter="fade">
                                      <p:cBhvr>
                                        <p:cTn id="25" dur="2000"/>
                                        <p:tgtEl>
                                          <p:spTgt spid="4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34"/>
                                        </p:tgtEl>
                                        <p:attrNameLst>
                                          <p:attrName>style.visibility</p:attrName>
                                        </p:attrNameLst>
                                      </p:cBhvr>
                                      <p:to>
                                        <p:strVal val="visible"/>
                                      </p:to>
                                    </p:set>
                                    <p:animEffect transition="in" filter="fade">
                                      <p:cBhvr>
                                        <p:cTn id="30" dur="2000"/>
                                        <p:tgtEl>
                                          <p:spTgt spid="4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5"/>
                                        </p:tgtEl>
                                        <p:attrNameLst>
                                          <p:attrName>style.visibility</p:attrName>
                                        </p:attrNameLst>
                                      </p:cBhvr>
                                      <p:to>
                                        <p:strVal val="visible"/>
                                      </p:to>
                                    </p:set>
                                    <p:animEffect transition="in" filter="fade">
                                      <p:cBhvr>
                                        <p:cTn id="35" dur="2000"/>
                                        <p:tgtEl>
                                          <p:spTgt spid="4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38"/>
                                        </p:tgtEl>
                                        <p:attrNameLst>
                                          <p:attrName>style.visibility</p:attrName>
                                        </p:attrNameLst>
                                      </p:cBhvr>
                                      <p:to>
                                        <p:strVal val="visible"/>
                                      </p:to>
                                    </p:set>
                                    <p:animEffect transition="in" filter="fade">
                                      <p:cBhvr>
                                        <p:cTn id="40" dur="2250"/>
                                        <p:tgtEl>
                                          <p:spTgt spid="43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6"/>
        <p:cNvGrpSpPr/>
        <p:nvPr/>
      </p:nvGrpSpPr>
      <p:grpSpPr>
        <a:xfrm>
          <a:off x="0" y="0"/>
          <a:ext cx="0" cy="0"/>
          <a:chOff x="0" y="0"/>
          <a:chExt cx="0" cy="0"/>
        </a:xfrm>
      </p:grpSpPr>
      <p:sp>
        <p:nvSpPr>
          <p:cNvPr id="447" name="Google Shape;447;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32</a:t>
            </a:fld>
            <a:endParaRPr/>
          </a:p>
        </p:txBody>
      </p:sp>
      <p:sp>
        <p:nvSpPr>
          <p:cNvPr id="448" name="Google Shape;448;p47"/>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49" name="Google Shape;449;p47"/>
          <p:cNvSpPr txBox="1"/>
          <p:nvPr/>
        </p:nvSpPr>
        <p:spPr>
          <a:xfrm>
            <a:off x="228600" y="406400"/>
            <a:ext cx="6372225"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8-4   STRUCTURE OF A SWITCH</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450" name="Google Shape;450;p47"/>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1" name="Google Shape;451;p47"/>
          <p:cNvSpPr txBox="1"/>
          <p:nvPr/>
        </p:nvSpPr>
        <p:spPr>
          <a:xfrm>
            <a:off x="228600" y="1658937"/>
            <a:ext cx="8229600" cy="20415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We use switches in circuit-switched and packet-switched networks. In this section, we discuss the structures of the switches used in each type of network.</a:t>
            </a: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6"/>
        <p:cNvGrpSpPr/>
        <p:nvPr/>
      </p:nvGrpSpPr>
      <p:grpSpPr>
        <a:xfrm>
          <a:off x="0" y="0"/>
          <a:ext cx="0" cy="0"/>
          <a:chOff x="0" y="0"/>
          <a:chExt cx="0" cy="0"/>
        </a:xfrm>
      </p:grpSpPr>
      <p:sp>
        <p:nvSpPr>
          <p:cNvPr id="457" name="Google Shape;457;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33</a:t>
            </a:fld>
            <a:endParaRPr/>
          </a:p>
        </p:txBody>
      </p:sp>
      <p:sp>
        <p:nvSpPr>
          <p:cNvPr id="458" name="Google Shape;458;p4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9" name="Google Shape;459;p4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0" name="Google Shape;460;p4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1" name="Google Shape;461;p4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2" name="Google Shape;462;p4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3" name="Google Shape;463;p4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4" name="Google Shape;464;p4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5" name="Google Shape;465;p48"/>
          <p:cNvSpPr txBox="1"/>
          <p:nvPr/>
        </p:nvSpPr>
        <p:spPr>
          <a:xfrm>
            <a:off x="1143000" y="0"/>
            <a:ext cx="6800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8.4.1  Structure of Circuit Switches</a:t>
            </a:r>
            <a:endParaRPr/>
          </a:p>
        </p:txBody>
      </p:sp>
      <p:sp>
        <p:nvSpPr>
          <p:cNvPr id="466" name="Google Shape;466;p48"/>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Circuit switching today can use either of two technologies: the space-division switch or the time-division switch.</a:t>
            </a: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1"/>
        <p:cNvGrpSpPr/>
        <p:nvPr/>
      </p:nvGrpSpPr>
      <p:grpSpPr>
        <a:xfrm>
          <a:off x="0" y="0"/>
          <a:ext cx="0" cy="0"/>
          <a:chOff x="0" y="0"/>
          <a:chExt cx="0" cy="0"/>
        </a:xfrm>
      </p:grpSpPr>
      <p:sp>
        <p:nvSpPr>
          <p:cNvPr id="472" name="Google Shape;472;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34</a:t>
            </a:fld>
            <a:endParaRPr/>
          </a:p>
        </p:txBody>
      </p:sp>
      <p:sp>
        <p:nvSpPr>
          <p:cNvPr id="473" name="Google Shape;473;p4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8.17:  </a:t>
            </a:r>
            <a:r>
              <a:rPr lang="en-US" sz="2000" b="1" i="1" u="none">
                <a:solidFill>
                  <a:schemeClr val="dk1"/>
                </a:solidFill>
                <a:latin typeface="Times"/>
                <a:ea typeface="Times"/>
                <a:cs typeface="Times"/>
                <a:sym typeface="Times"/>
              </a:rPr>
              <a:t>Crossbar switch with three inputs and four outputs</a:t>
            </a:r>
            <a:endParaRPr/>
          </a:p>
        </p:txBody>
      </p:sp>
      <p:pic>
        <p:nvPicPr>
          <p:cNvPr id="474" name="Google Shape;474;p49"/>
          <p:cNvPicPr preferRelativeResize="0"/>
          <p:nvPr/>
        </p:nvPicPr>
        <p:blipFill rotWithShape="1">
          <a:blip r:embed="rId3">
            <a:alphaModFix/>
          </a:blip>
          <a:srcRect/>
          <a:stretch/>
        </p:blipFill>
        <p:spPr>
          <a:xfrm>
            <a:off x="706437" y="1751012"/>
            <a:ext cx="7599362" cy="36591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 calcmode="lin" valueType="num">
                                      <p:cBhvr additive="base">
                                        <p:cTn id="7" dur="500"/>
                                        <p:tgtEl>
                                          <p:spTgt spid="474"/>
                                        </p:tgtEl>
                                        <p:attrNameLst>
                                          <p:attrName>ppt_w</p:attrName>
                                        </p:attrNameLst>
                                      </p:cBhvr>
                                      <p:tavLst>
                                        <p:tav tm="0">
                                          <p:val>
                                            <p:strVal val="0"/>
                                          </p:val>
                                        </p:tav>
                                        <p:tav tm="100000">
                                          <p:val>
                                            <p:strVal val="#ppt_w"/>
                                          </p:val>
                                        </p:tav>
                                      </p:tavLst>
                                    </p:anim>
                                    <p:anim calcmode="lin" valueType="num">
                                      <p:cBhvr additive="base">
                                        <p:cTn id="8" dur="500"/>
                                        <p:tgtEl>
                                          <p:spTgt spid="47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9"/>
        <p:cNvGrpSpPr/>
        <p:nvPr/>
      </p:nvGrpSpPr>
      <p:grpSpPr>
        <a:xfrm>
          <a:off x="0" y="0"/>
          <a:ext cx="0" cy="0"/>
          <a:chOff x="0" y="0"/>
          <a:chExt cx="0" cy="0"/>
        </a:xfrm>
      </p:grpSpPr>
      <p:sp>
        <p:nvSpPr>
          <p:cNvPr id="480" name="Google Shape;480;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35</a:t>
            </a:fld>
            <a:endParaRPr/>
          </a:p>
        </p:txBody>
      </p:sp>
      <p:sp>
        <p:nvSpPr>
          <p:cNvPr id="481" name="Google Shape;481;p5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8.18:  </a:t>
            </a:r>
            <a:r>
              <a:rPr lang="en-US" sz="2000" b="1" i="1" u="none">
                <a:solidFill>
                  <a:schemeClr val="dk1"/>
                </a:solidFill>
                <a:latin typeface="Times"/>
                <a:ea typeface="Times"/>
                <a:cs typeface="Times"/>
                <a:sym typeface="Times"/>
              </a:rPr>
              <a:t>Multistage switch</a:t>
            </a:r>
            <a:endParaRPr/>
          </a:p>
        </p:txBody>
      </p:sp>
      <p:pic>
        <p:nvPicPr>
          <p:cNvPr id="482" name="Google Shape;482;p50"/>
          <p:cNvPicPr preferRelativeResize="0"/>
          <p:nvPr/>
        </p:nvPicPr>
        <p:blipFill rotWithShape="1">
          <a:blip r:embed="rId3">
            <a:alphaModFix/>
          </a:blip>
          <a:srcRect/>
          <a:stretch/>
        </p:blipFill>
        <p:spPr>
          <a:xfrm>
            <a:off x="152400" y="1905000"/>
            <a:ext cx="8834437" cy="3432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500"/>
                                        <p:tgtEl>
                                          <p:spTgt spid="4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396" y="0"/>
            <a:ext cx="8229600" cy="6694098"/>
          </a:xfrm>
        </p:spPr>
        <p:txBody>
          <a:bodyPr/>
          <a:lstStyle/>
          <a:p>
            <a:r>
              <a:rPr lang="en-US" sz="2400" dirty="0">
                <a:latin typeface="Times New Roman" panose="02020603050405020304" pitchFamily="18" charset="0"/>
                <a:cs typeface="Times New Roman" panose="02020603050405020304" pitchFamily="18" charset="0"/>
              </a:rPr>
              <a:t>To design a three-stage switch, we follow these steps: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We divide the N input lines into groups, each of n lines. For each group, we use one crossbar of size n × k, where k is the number of crossbars in the middle stage. In other words, the first stage has N/n crossbars of n × k </a:t>
            </a:r>
            <a:r>
              <a:rPr lang="en-US" sz="2400" dirty="0" err="1">
                <a:latin typeface="Times New Roman" panose="02020603050405020304" pitchFamily="18" charset="0"/>
                <a:cs typeface="Times New Roman" panose="02020603050405020304" pitchFamily="18" charset="0"/>
              </a:rPr>
              <a:t>crosspoints</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We use k crossbars, each of size (N/n) × (N/n) in the middle stage.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We use N/n crossbars, each of size k × n at the third stage. </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US" smtClean="0"/>
              <a:t>8.</a:t>
            </a:r>
            <a:fld id="{00000000-1234-1234-1234-123412341234}" type="slidenum">
              <a:rPr lang="en-US" smtClean="0"/>
              <a:t>36</a:t>
            </a:fl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3724815"/>
            <a:ext cx="6487430" cy="2143424"/>
          </a:xfrm>
          <a:prstGeom prst="rect">
            <a:avLst/>
          </a:prstGeom>
        </p:spPr>
      </p:pic>
    </p:spTree>
    <p:extLst>
      <p:ext uri="{BB962C8B-B14F-4D97-AF65-F5344CB8AC3E}">
        <p14:creationId xmlns:p14="http://schemas.microsoft.com/office/powerpoint/2010/main" val="22276099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7"/>
        <p:cNvGrpSpPr/>
        <p:nvPr/>
      </p:nvGrpSpPr>
      <p:grpSpPr>
        <a:xfrm>
          <a:off x="0" y="0"/>
          <a:ext cx="0" cy="0"/>
          <a:chOff x="0" y="0"/>
          <a:chExt cx="0" cy="0"/>
        </a:xfrm>
      </p:grpSpPr>
      <p:sp>
        <p:nvSpPr>
          <p:cNvPr id="488" name="Google Shape;488;p51"/>
          <p:cNvSpPr txBox="1"/>
          <p:nvPr/>
        </p:nvSpPr>
        <p:spPr>
          <a:xfrm>
            <a:off x="76200" y="696912"/>
            <a:ext cx="8839200" cy="56435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Design a three-stage, 200 × 200 switch (</a:t>
            </a:r>
            <a:r>
              <a:rPr lang="en-US" sz="2800" b="0" i="1" u="none" dirty="0">
                <a:solidFill>
                  <a:schemeClr val="dk1"/>
                </a:solidFill>
                <a:latin typeface="Times New Roman"/>
                <a:ea typeface="Times New Roman"/>
                <a:cs typeface="Times New Roman"/>
                <a:sym typeface="Times New Roman"/>
              </a:rPr>
              <a:t>N</a:t>
            </a:r>
            <a:r>
              <a:rPr lang="en-US" sz="2800" b="0" i="0" u="none" dirty="0">
                <a:solidFill>
                  <a:schemeClr val="dk1"/>
                </a:solidFill>
                <a:latin typeface="Times New Roman"/>
                <a:ea typeface="Times New Roman"/>
                <a:cs typeface="Times New Roman"/>
                <a:sym typeface="Times New Roman"/>
              </a:rPr>
              <a:t> = 200) with </a:t>
            </a:r>
            <a:r>
              <a:rPr lang="en-US" sz="2800" b="0" i="1" u="none" dirty="0">
                <a:solidFill>
                  <a:schemeClr val="dk1"/>
                </a:solidFill>
                <a:latin typeface="Times New Roman"/>
                <a:ea typeface="Times New Roman"/>
                <a:cs typeface="Times New Roman"/>
                <a:sym typeface="Times New Roman"/>
              </a:rPr>
              <a:t>k</a:t>
            </a:r>
            <a:r>
              <a:rPr lang="en-US" sz="2800" b="0" i="0" u="none" dirty="0">
                <a:solidFill>
                  <a:schemeClr val="dk1"/>
                </a:solidFill>
                <a:latin typeface="Times New Roman"/>
                <a:ea typeface="Times New Roman"/>
                <a:cs typeface="Times New Roman"/>
                <a:sym typeface="Times New Roman"/>
              </a:rPr>
              <a:t> = 4 and </a:t>
            </a:r>
            <a:r>
              <a:rPr lang="en-US" sz="2800" b="0" i="1" u="none" dirty="0">
                <a:solidFill>
                  <a:schemeClr val="dk1"/>
                </a:solidFill>
                <a:latin typeface="Times New Roman"/>
                <a:ea typeface="Times New Roman"/>
                <a:cs typeface="Times New Roman"/>
                <a:sym typeface="Times New Roman"/>
              </a:rPr>
              <a:t>n</a:t>
            </a:r>
            <a:r>
              <a:rPr lang="en-US" sz="2800" b="0" i="0" u="none" dirty="0">
                <a:solidFill>
                  <a:schemeClr val="dk1"/>
                </a:solidFill>
                <a:latin typeface="Times New Roman"/>
                <a:ea typeface="Times New Roman"/>
                <a:cs typeface="Times New Roman"/>
                <a:sym typeface="Times New Roman"/>
              </a:rPr>
              <a:t> = 20.</a:t>
            </a:r>
            <a:endParaRPr dirty="0"/>
          </a:p>
          <a:p>
            <a:pPr marL="0" marR="0" lvl="0" indent="0" algn="just" rtl="0">
              <a:lnSpc>
                <a:spcPct val="100000"/>
              </a:lnSpc>
              <a:spcBef>
                <a:spcPts val="0"/>
              </a:spcBef>
              <a:spcAft>
                <a:spcPts val="0"/>
              </a:spcAft>
              <a:buClr>
                <a:schemeClr val="dk1"/>
              </a:buClr>
              <a:buSzPts val="2800"/>
              <a:buFont typeface="Arial"/>
              <a:buNone/>
            </a:pPr>
            <a:endParaRPr sz="2800" b="0" i="0" u="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In the first stage we have </a:t>
            </a:r>
            <a:r>
              <a:rPr lang="en-US" sz="2800" b="0" i="1" u="none" dirty="0">
                <a:solidFill>
                  <a:schemeClr val="dk1"/>
                </a:solidFill>
                <a:latin typeface="Times New Roman"/>
                <a:ea typeface="Times New Roman"/>
                <a:cs typeface="Times New Roman"/>
                <a:sym typeface="Times New Roman"/>
              </a:rPr>
              <a:t>N</a:t>
            </a:r>
            <a:r>
              <a:rPr lang="en-US" sz="2800" b="0" i="0" u="none" dirty="0">
                <a:solidFill>
                  <a:schemeClr val="dk1"/>
                </a:solidFill>
                <a:latin typeface="Times New Roman"/>
                <a:ea typeface="Times New Roman"/>
                <a:cs typeface="Times New Roman"/>
                <a:sym typeface="Times New Roman"/>
              </a:rPr>
              <a:t>/</a:t>
            </a:r>
            <a:r>
              <a:rPr lang="en-US" sz="2800" b="0" i="1" u="none" dirty="0">
                <a:solidFill>
                  <a:schemeClr val="dk1"/>
                </a:solidFill>
                <a:latin typeface="Times New Roman"/>
                <a:ea typeface="Times New Roman"/>
                <a:cs typeface="Times New Roman"/>
                <a:sym typeface="Times New Roman"/>
              </a:rPr>
              <a:t>n</a:t>
            </a:r>
            <a:r>
              <a:rPr lang="en-US" sz="2800" b="0" i="0" u="none" dirty="0">
                <a:solidFill>
                  <a:schemeClr val="dk1"/>
                </a:solidFill>
                <a:latin typeface="Times New Roman"/>
                <a:ea typeface="Times New Roman"/>
                <a:cs typeface="Times New Roman"/>
                <a:sym typeface="Times New Roman"/>
              </a:rPr>
              <a:t> or 10 crossbars, each of size 20 × 4. In the second stage, we have 4 crossbars, each of size 10 × 10. In the third stage, we have 10 crossbars, each of size 4 × 20. The total number of </a:t>
            </a:r>
            <a:r>
              <a:rPr lang="en-US" sz="2800" b="0" i="0" u="none" dirty="0" err="1">
                <a:solidFill>
                  <a:schemeClr val="dk1"/>
                </a:solidFill>
                <a:latin typeface="Times New Roman"/>
                <a:ea typeface="Times New Roman"/>
                <a:cs typeface="Times New Roman"/>
                <a:sym typeface="Times New Roman"/>
              </a:rPr>
              <a:t>crosspoints</a:t>
            </a:r>
            <a:r>
              <a:rPr lang="en-US" sz="2800" b="0" i="0" u="none" dirty="0">
                <a:solidFill>
                  <a:schemeClr val="dk1"/>
                </a:solidFill>
                <a:latin typeface="Times New Roman"/>
                <a:ea typeface="Times New Roman"/>
                <a:cs typeface="Times New Roman"/>
                <a:sym typeface="Times New Roman"/>
              </a:rPr>
              <a:t> is </a:t>
            </a:r>
            <a:br>
              <a:rPr lang="en-US" sz="2800" b="0" i="0" u="none" dirty="0">
                <a:solidFill>
                  <a:schemeClr val="dk1"/>
                </a:solidFill>
                <a:latin typeface="Times New Roman"/>
                <a:ea typeface="Times New Roman"/>
                <a:cs typeface="Times New Roman"/>
                <a:sym typeface="Times New Roman"/>
              </a:rPr>
            </a:br>
            <a:r>
              <a:rPr lang="en-US" sz="2800" b="0" i="0" u="none" dirty="0">
                <a:solidFill>
                  <a:schemeClr val="dk1"/>
                </a:solidFill>
                <a:latin typeface="Times New Roman"/>
                <a:ea typeface="Times New Roman"/>
                <a:cs typeface="Times New Roman"/>
                <a:sym typeface="Times New Roman"/>
              </a:rPr>
              <a:t>                           </a:t>
            </a:r>
            <a:br>
              <a:rPr lang="en-US" sz="2800" b="0" i="0" u="none" dirty="0">
                <a:solidFill>
                  <a:schemeClr val="dk1"/>
                </a:solidFill>
                <a:latin typeface="Times New Roman"/>
                <a:ea typeface="Times New Roman"/>
                <a:cs typeface="Times New Roman"/>
                <a:sym typeface="Times New Roman"/>
              </a:rPr>
            </a:br>
            <a:r>
              <a:rPr lang="en-US" sz="2800" b="0" i="0" u="none" dirty="0">
                <a:solidFill>
                  <a:schemeClr val="dk1"/>
                </a:solidFill>
                <a:latin typeface="Times New Roman"/>
                <a:ea typeface="Times New Roman"/>
                <a:cs typeface="Times New Roman"/>
                <a:sym typeface="Times New Roman"/>
              </a:rPr>
              <a:t>                                  2</a:t>
            </a:r>
            <a:r>
              <a:rPr lang="en-US" sz="2800" b="0" i="1" u="none" dirty="0">
                <a:solidFill>
                  <a:schemeClr val="dk1"/>
                </a:solidFill>
                <a:latin typeface="Times New Roman"/>
                <a:ea typeface="Times New Roman"/>
                <a:cs typeface="Times New Roman"/>
                <a:sym typeface="Times New Roman"/>
              </a:rPr>
              <a:t>kN</a:t>
            </a:r>
            <a:r>
              <a:rPr lang="en-US" sz="2800" b="0" i="0" u="none" dirty="0">
                <a:solidFill>
                  <a:schemeClr val="dk1"/>
                </a:solidFill>
                <a:latin typeface="Times New Roman"/>
                <a:ea typeface="Times New Roman"/>
                <a:cs typeface="Times New Roman"/>
                <a:sym typeface="Times New Roman"/>
              </a:rPr>
              <a:t> + </a:t>
            </a:r>
            <a:r>
              <a:rPr lang="en-US" sz="2800" b="0" i="1" u="none" dirty="0" smtClean="0">
                <a:solidFill>
                  <a:schemeClr val="dk1"/>
                </a:solidFill>
                <a:latin typeface="Times New Roman"/>
                <a:ea typeface="Times New Roman"/>
                <a:cs typeface="Times New Roman"/>
                <a:sym typeface="Times New Roman"/>
              </a:rPr>
              <a:t>k</a:t>
            </a:r>
            <a:r>
              <a:rPr lang="en-US" sz="2800" b="0" i="0" u="none" dirty="0" smtClean="0">
                <a:solidFill>
                  <a:schemeClr val="dk1"/>
                </a:solidFill>
                <a:latin typeface="Times New Roman"/>
                <a:ea typeface="Times New Roman"/>
                <a:cs typeface="Times New Roman"/>
                <a:sym typeface="Times New Roman"/>
              </a:rPr>
              <a:t>(</a:t>
            </a:r>
            <a:r>
              <a:rPr lang="en-US" sz="2800" b="0" i="1" u="none" dirty="0" smtClean="0">
                <a:solidFill>
                  <a:schemeClr val="dk1"/>
                </a:solidFill>
                <a:latin typeface="Times New Roman"/>
                <a:ea typeface="Times New Roman"/>
                <a:cs typeface="Times New Roman"/>
                <a:sym typeface="Times New Roman"/>
              </a:rPr>
              <a:t>N/n</a:t>
            </a:r>
            <a:r>
              <a:rPr lang="en-US" sz="2800" b="0" i="0" u="none" dirty="0" smtClean="0">
                <a:solidFill>
                  <a:schemeClr val="dk1"/>
                </a:solidFill>
                <a:latin typeface="Times New Roman"/>
                <a:ea typeface="Times New Roman"/>
                <a:cs typeface="Times New Roman"/>
                <a:sym typeface="Times New Roman"/>
              </a:rPr>
              <a:t>)</a:t>
            </a:r>
            <a:r>
              <a:rPr lang="en-US" sz="2800" b="0" i="0" u="none" baseline="30000" dirty="0" smtClean="0">
                <a:solidFill>
                  <a:schemeClr val="dk1"/>
                </a:solidFill>
                <a:latin typeface="Times New Roman"/>
                <a:ea typeface="Times New Roman"/>
                <a:cs typeface="Times New Roman"/>
                <a:sym typeface="Times New Roman"/>
              </a:rPr>
              <a:t>2</a:t>
            </a:r>
            <a:r>
              <a:rPr lang="en-US" sz="2800" b="0" i="0" u="none" dirty="0" smtClean="0">
                <a:solidFill>
                  <a:schemeClr val="dk1"/>
                </a:solidFill>
                <a:latin typeface="Times New Roman"/>
                <a:ea typeface="Times New Roman"/>
                <a:cs typeface="Times New Roman"/>
                <a:sym typeface="Times New Roman"/>
              </a:rPr>
              <a:t>, </a:t>
            </a:r>
            <a:r>
              <a:rPr lang="en-US" sz="2800" b="0" i="0" u="none" dirty="0">
                <a:solidFill>
                  <a:schemeClr val="dk1"/>
                </a:solidFill>
                <a:latin typeface="Times New Roman"/>
                <a:ea typeface="Times New Roman"/>
                <a:cs typeface="Times New Roman"/>
                <a:sym typeface="Times New Roman"/>
              </a:rPr>
              <a:t>or 2000 </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
            </a:r>
            <a:br>
              <a:rPr lang="en-US" sz="2800" b="0" i="0" u="none" dirty="0">
                <a:solidFill>
                  <a:schemeClr val="dk1"/>
                </a:solidFill>
                <a:latin typeface="Times New Roman"/>
                <a:ea typeface="Times New Roman"/>
                <a:cs typeface="Times New Roman"/>
                <a:sym typeface="Times New Roman"/>
              </a:rPr>
            </a:br>
            <a:r>
              <a:rPr lang="en-US" sz="2800" b="0" i="0" u="none" dirty="0" err="1">
                <a:solidFill>
                  <a:schemeClr val="dk1"/>
                </a:solidFill>
                <a:latin typeface="Times New Roman"/>
                <a:ea typeface="Times New Roman"/>
                <a:cs typeface="Times New Roman"/>
                <a:sym typeface="Times New Roman"/>
              </a:rPr>
              <a:t>crosspoints</a:t>
            </a:r>
            <a:r>
              <a:rPr lang="en-US" sz="2800" b="0" i="0" u="none" dirty="0">
                <a:solidFill>
                  <a:schemeClr val="dk1"/>
                </a:solidFill>
                <a:latin typeface="Times New Roman"/>
                <a:ea typeface="Times New Roman"/>
                <a:cs typeface="Times New Roman"/>
                <a:sym typeface="Times New Roman"/>
              </a:rPr>
              <a:t>. This is 5 percent of the number of </a:t>
            </a:r>
            <a:r>
              <a:rPr lang="en-US" sz="2800" b="0" i="0" u="none" dirty="0" err="1">
                <a:solidFill>
                  <a:schemeClr val="dk1"/>
                </a:solidFill>
                <a:latin typeface="Times New Roman"/>
                <a:ea typeface="Times New Roman"/>
                <a:cs typeface="Times New Roman"/>
                <a:sym typeface="Times New Roman"/>
              </a:rPr>
              <a:t>crosspoints</a:t>
            </a:r>
            <a:r>
              <a:rPr lang="en-US" sz="2800" b="0" i="0" u="none" dirty="0">
                <a:solidFill>
                  <a:schemeClr val="dk1"/>
                </a:solidFill>
                <a:latin typeface="Times New Roman"/>
                <a:ea typeface="Times New Roman"/>
                <a:cs typeface="Times New Roman"/>
                <a:sym typeface="Times New Roman"/>
              </a:rPr>
              <a:t> in a single-stage switch (200 × 200 = 40,000).</a:t>
            </a:r>
            <a:endParaRPr dirty="0"/>
          </a:p>
        </p:txBody>
      </p:sp>
      <p:grpSp>
        <p:nvGrpSpPr>
          <p:cNvPr id="489" name="Google Shape;489;p51"/>
          <p:cNvGrpSpPr/>
          <p:nvPr/>
        </p:nvGrpSpPr>
        <p:grpSpPr>
          <a:xfrm>
            <a:off x="0" y="0"/>
            <a:ext cx="9144000" cy="609600"/>
            <a:chOff x="0" y="2448"/>
            <a:chExt cx="5760" cy="384"/>
          </a:xfrm>
        </p:grpSpPr>
        <p:sp>
          <p:nvSpPr>
            <p:cNvPr id="490" name="Google Shape;490;p51"/>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1" name="Google Shape;491;p51"/>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8.3</a:t>
              </a:r>
              <a:endParaRPr/>
            </a:p>
          </p:txBody>
        </p:sp>
      </p:grpSp>
      <p:sp>
        <p:nvSpPr>
          <p:cNvPr id="492" name="Google Shape;492;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37</a:t>
            </a:fld>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7"/>
        <p:cNvGrpSpPr/>
        <p:nvPr/>
      </p:nvGrpSpPr>
      <p:grpSpPr>
        <a:xfrm>
          <a:off x="0" y="0"/>
          <a:ext cx="0" cy="0"/>
          <a:chOff x="0" y="0"/>
          <a:chExt cx="0" cy="0"/>
        </a:xfrm>
      </p:grpSpPr>
      <p:sp>
        <p:nvSpPr>
          <p:cNvPr id="498" name="Google Shape;498;p52"/>
          <p:cNvSpPr txBox="1"/>
          <p:nvPr/>
        </p:nvSpPr>
        <p:spPr>
          <a:xfrm>
            <a:off x="76200" y="696912"/>
            <a:ext cx="8839200" cy="52165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Redesign the previous three-stage, 200 × 200 switch, using the </a:t>
            </a:r>
            <a:r>
              <a:rPr lang="en-US" sz="2800" b="0" i="0" u="none" dirty="0" smtClean="0">
                <a:solidFill>
                  <a:schemeClr val="dk1"/>
                </a:solidFill>
                <a:latin typeface="Times New Roman"/>
                <a:ea typeface="Times New Roman"/>
                <a:cs typeface="Times New Roman"/>
                <a:sym typeface="Times New Roman"/>
              </a:rPr>
              <a:t>Close </a:t>
            </a:r>
            <a:r>
              <a:rPr lang="en-US" sz="2800" b="0" i="0" u="none" dirty="0">
                <a:solidFill>
                  <a:schemeClr val="dk1"/>
                </a:solidFill>
                <a:latin typeface="Times New Roman"/>
                <a:ea typeface="Times New Roman"/>
                <a:cs typeface="Times New Roman"/>
                <a:sym typeface="Times New Roman"/>
              </a:rPr>
              <a:t>criteria with a minimum number of </a:t>
            </a:r>
            <a:r>
              <a:rPr lang="en-US" sz="2800" b="0" i="0" u="none" dirty="0" err="1">
                <a:solidFill>
                  <a:schemeClr val="dk1"/>
                </a:solidFill>
                <a:latin typeface="Times New Roman"/>
                <a:ea typeface="Times New Roman"/>
                <a:cs typeface="Times New Roman"/>
                <a:sym typeface="Times New Roman"/>
              </a:rPr>
              <a:t>crosspoints</a:t>
            </a:r>
            <a:r>
              <a:rPr lang="en-US" sz="2800" b="0" i="0" u="none" dirty="0">
                <a:solidFill>
                  <a:schemeClr val="dk1"/>
                </a:solidFill>
                <a:latin typeface="Times New Roman"/>
                <a:ea typeface="Times New Roman"/>
                <a:cs typeface="Times New Roman"/>
                <a:sym typeface="Times New Roman"/>
              </a:rPr>
              <a:t>.</a:t>
            </a:r>
            <a:endParaRPr dirty="0"/>
          </a:p>
          <a:p>
            <a:pPr marL="0" marR="0" lvl="0" indent="0" algn="just" rtl="0">
              <a:lnSpc>
                <a:spcPct val="100000"/>
              </a:lnSpc>
              <a:spcBef>
                <a:spcPts val="0"/>
              </a:spcBef>
              <a:spcAft>
                <a:spcPts val="0"/>
              </a:spcAft>
              <a:buClr>
                <a:srgbClr val="FF0000"/>
              </a:buClr>
              <a:buSzPts val="2800"/>
              <a:buFont typeface="Times New Roman"/>
              <a:buNone/>
            </a:pPr>
            <a:r>
              <a:rPr lang="en-US" sz="2800" b="1" i="0" u="none" dirty="0">
                <a:solidFill>
                  <a:srgbClr val="FF0000"/>
                </a:solidFill>
                <a:latin typeface="Times New Roman"/>
                <a:ea typeface="Times New Roman"/>
                <a:cs typeface="Times New Roman"/>
                <a:sym typeface="Times New Roman"/>
              </a:rPr>
              <a:t>Solution</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We let </a:t>
            </a:r>
            <a:r>
              <a:rPr lang="en-US" sz="2800" b="0" i="1" u="none" dirty="0">
                <a:solidFill>
                  <a:schemeClr val="dk1"/>
                </a:solidFill>
                <a:latin typeface="Times New Roman"/>
                <a:ea typeface="Times New Roman"/>
                <a:cs typeface="Times New Roman"/>
                <a:sym typeface="Times New Roman"/>
              </a:rPr>
              <a:t>n</a:t>
            </a:r>
            <a:r>
              <a:rPr lang="en-US" sz="2800" b="0" i="0" u="none" dirty="0">
                <a:solidFill>
                  <a:schemeClr val="dk1"/>
                </a:solidFill>
                <a:latin typeface="Times New Roman"/>
                <a:ea typeface="Times New Roman"/>
                <a:cs typeface="Times New Roman"/>
                <a:sym typeface="Times New Roman"/>
              </a:rPr>
              <a:t> = (200/2)1/2, or </a:t>
            </a:r>
            <a:r>
              <a:rPr lang="en-US" sz="2800" b="0" i="1" u="none" dirty="0">
                <a:solidFill>
                  <a:schemeClr val="dk1"/>
                </a:solidFill>
                <a:latin typeface="Times New Roman"/>
                <a:ea typeface="Times New Roman"/>
                <a:cs typeface="Times New Roman"/>
                <a:sym typeface="Times New Roman"/>
              </a:rPr>
              <a:t>n</a:t>
            </a:r>
            <a:r>
              <a:rPr lang="en-US" sz="2800" b="0" i="0" u="none" dirty="0">
                <a:solidFill>
                  <a:schemeClr val="dk1"/>
                </a:solidFill>
                <a:latin typeface="Times New Roman"/>
                <a:ea typeface="Times New Roman"/>
                <a:cs typeface="Times New Roman"/>
                <a:sym typeface="Times New Roman"/>
              </a:rPr>
              <a:t> = 10. We calculate </a:t>
            </a:r>
            <a:r>
              <a:rPr lang="en-US" sz="2800" b="0" i="1" u="none" dirty="0">
                <a:solidFill>
                  <a:schemeClr val="dk1"/>
                </a:solidFill>
                <a:latin typeface="Times New Roman"/>
                <a:ea typeface="Times New Roman"/>
                <a:cs typeface="Times New Roman"/>
                <a:sym typeface="Times New Roman"/>
              </a:rPr>
              <a:t>k</a:t>
            </a:r>
            <a:r>
              <a:rPr lang="en-US" sz="2800" b="0" i="0" u="none" dirty="0">
                <a:solidFill>
                  <a:schemeClr val="dk1"/>
                </a:solidFill>
                <a:latin typeface="Times New Roman"/>
                <a:ea typeface="Times New Roman"/>
                <a:cs typeface="Times New Roman"/>
                <a:sym typeface="Times New Roman"/>
              </a:rPr>
              <a:t> = 2</a:t>
            </a:r>
            <a:r>
              <a:rPr lang="en-US" sz="2800" b="0" i="1" u="none" dirty="0">
                <a:solidFill>
                  <a:schemeClr val="dk1"/>
                </a:solidFill>
                <a:latin typeface="Times New Roman"/>
                <a:ea typeface="Times New Roman"/>
                <a:cs typeface="Times New Roman"/>
                <a:sym typeface="Times New Roman"/>
              </a:rPr>
              <a:t>n</a:t>
            </a:r>
            <a:r>
              <a:rPr lang="en-US" sz="2800" b="0" i="0" u="none" dirty="0">
                <a:solidFill>
                  <a:schemeClr val="dk1"/>
                </a:solidFill>
                <a:latin typeface="Times New Roman"/>
                <a:ea typeface="Times New Roman"/>
                <a:cs typeface="Times New Roman"/>
                <a:sym typeface="Times New Roman"/>
              </a:rPr>
              <a:t> – 1 = 19. In the first stage, we have 200/10, or 20, crossbars, each with 10 × 19 </a:t>
            </a:r>
            <a:r>
              <a:rPr lang="en-US" sz="2800" b="0" i="0" u="none" dirty="0" err="1">
                <a:solidFill>
                  <a:schemeClr val="dk1"/>
                </a:solidFill>
                <a:latin typeface="Times New Roman"/>
                <a:ea typeface="Times New Roman"/>
                <a:cs typeface="Times New Roman"/>
                <a:sym typeface="Times New Roman"/>
              </a:rPr>
              <a:t>crosspoints</a:t>
            </a:r>
            <a:r>
              <a:rPr lang="en-US" sz="2800" b="0" i="0" u="none" dirty="0">
                <a:solidFill>
                  <a:schemeClr val="dk1"/>
                </a:solidFill>
                <a:latin typeface="Times New Roman"/>
                <a:ea typeface="Times New Roman"/>
                <a:cs typeface="Times New Roman"/>
                <a:sym typeface="Times New Roman"/>
              </a:rPr>
              <a:t>. In the second stage, we have 19 crossbars, each with 10 × 10 </a:t>
            </a:r>
            <a:r>
              <a:rPr lang="en-US" sz="2800" b="0" i="0" u="none" dirty="0" err="1">
                <a:solidFill>
                  <a:schemeClr val="dk1"/>
                </a:solidFill>
                <a:latin typeface="Times New Roman"/>
                <a:ea typeface="Times New Roman"/>
                <a:cs typeface="Times New Roman"/>
                <a:sym typeface="Times New Roman"/>
              </a:rPr>
              <a:t>crosspoints</a:t>
            </a:r>
            <a:r>
              <a:rPr lang="en-US" sz="2800" b="0" i="0" u="none" dirty="0">
                <a:solidFill>
                  <a:schemeClr val="dk1"/>
                </a:solidFill>
                <a:latin typeface="Times New Roman"/>
                <a:ea typeface="Times New Roman"/>
                <a:cs typeface="Times New Roman"/>
                <a:sym typeface="Times New Roman"/>
              </a:rPr>
              <a:t>. In the third stage, we have 20 crossbars each with 19 × 10 </a:t>
            </a:r>
            <a:r>
              <a:rPr lang="en-US" sz="2800" b="0" i="0" u="none" dirty="0" err="1">
                <a:solidFill>
                  <a:schemeClr val="dk1"/>
                </a:solidFill>
                <a:latin typeface="Times New Roman"/>
                <a:ea typeface="Times New Roman"/>
                <a:cs typeface="Times New Roman"/>
                <a:sym typeface="Times New Roman"/>
              </a:rPr>
              <a:t>crosspoints</a:t>
            </a:r>
            <a:r>
              <a:rPr lang="en-US" sz="2800" b="0" i="0" u="none" dirty="0">
                <a:solidFill>
                  <a:schemeClr val="dk1"/>
                </a:solidFill>
                <a:latin typeface="Times New Roman"/>
                <a:ea typeface="Times New Roman"/>
                <a:cs typeface="Times New Roman"/>
                <a:sym typeface="Times New Roman"/>
              </a:rPr>
              <a:t>. The total number of </a:t>
            </a:r>
            <a:r>
              <a:rPr lang="en-US" sz="2800" b="0" i="0" u="none" dirty="0" err="1">
                <a:solidFill>
                  <a:schemeClr val="dk1"/>
                </a:solidFill>
                <a:latin typeface="Times New Roman"/>
                <a:ea typeface="Times New Roman"/>
                <a:cs typeface="Times New Roman"/>
                <a:sym typeface="Times New Roman"/>
              </a:rPr>
              <a:t>crosspoints</a:t>
            </a:r>
            <a:r>
              <a:rPr lang="en-US" sz="2800" b="0" i="0" u="none" dirty="0">
                <a:solidFill>
                  <a:schemeClr val="dk1"/>
                </a:solidFill>
                <a:latin typeface="Times New Roman"/>
                <a:ea typeface="Times New Roman"/>
                <a:cs typeface="Times New Roman"/>
                <a:sym typeface="Times New Roman"/>
              </a:rPr>
              <a:t> is 20(10 × 19) + 19(10 × 10) + 20(19 × 10) = 9500. If we use a single-stage switch, we need 200 × 200 = 40,000 </a:t>
            </a:r>
            <a:r>
              <a:rPr lang="en-US" sz="2800" b="0" i="0" u="none" dirty="0" err="1">
                <a:solidFill>
                  <a:schemeClr val="dk1"/>
                </a:solidFill>
                <a:latin typeface="Times New Roman"/>
                <a:ea typeface="Times New Roman"/>
                <a:cs typeface="Times New Roman"/>
                <a:sym typeface="Times New Roman"/>
              </a:rPr>
              <a:t>crosspoints</a:t>
            </a:r>
            <a:r>
              <a:rPr lang="en-US" sz="2800" b="0" i="0" u="none" dirty="0">
                <a:solidFill>
                  <a:schemeClr val="dk1"/>
                </a:solidFill>
                <a:latin typeface="Times New Roman"/>
                <a:ea typeface="Times New Roman"/>
                <a:cs typeface="Times New Roman"/>
                <a:sym typeface="Times New Roman"/>
              </a:rPr>
              <a:t>. The number of </a:t>
            </a:r>
            <a:r>
              <a:rPr lang="en-US" sz="2800" b="0" i="0" u="none" dirty="0" err="1">
                <a:solidFill>
                  <a:schemeClr val="dk1"/>
                </a:solidFill>
                <a:latin typeface="Times New Roman"/>
                <a:ea typeface="Times New Roman"/>
                <a:cs typeface="Times New Roman"/>
                <a:sym typeface="Times New Roman"/>
              </a:rPr>
              <a:t>crosspoints</a:t>
            </a:r>
            <a:r>
              <a:rPr lang="en-US" sz="2800" b="0" i="0" u="none" dirty="0">
                <a:solidFill>
                  <a:schemeClr val="dk1"/>
                </a:solidFill>
                <a:latin typeface="Times New Roman"/>
                <a:ea typeface="Times New Roman"/>
                <a:cs typeface="Times New Roman"/>
                <a:sym typeface="Times New Roman"/>
              </a:rPr>
              <a:t> in this switch is 24 percent that of a single-stage switch. </a:t>
            </a:r>
            <a:endParaRPr dirty="0"/>
          </a:p>
        </p:txBody>
      </p:sp>
      <p:grpSp>
        <p:nvGrpSpPr>
          <p:cNvPr id="499" name="Google Shape;499;p52"/>
          <p:cNvGrpSpPr/>
          <p:nvPr/>
        </p:nvGrpSpPr>
        <p:grpSpPr>
          <a:xfrm>
            <a:off x="0" y="0"/>
            <a:ext cx="9144000" cy="609600"/>
            <a:chOff x="0" y="2448"/>
            <a:chExt cx="5760" cy="384"/>
          </a:xfrm>
        </p:grpSpPr>
        <p:sp>
          <p:nvSpPr>
            <p:cNvPr id="500" name="Google Shape;500;p5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1" name="Google Shape;501;p52"/>
            <p:cNvSpPr txBox="1"/>
            <p:nvPr/>
          </p:nvSpPr>
          <p:spPr>
            <a:xfrm>
              <a:off x="0" y="2448"/>
              <a:ext cx="1703" cy="371"/>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8.4</a:t>
              </a:r>
              <a:endParaRPr/>
            </a:p>
          </p:txBody>
        </p:sp>
      </p:grpSp>
      <p:sp>
        <p:nvSpPr>
          <p:cNvPr id="502" name="Google Shape;502;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38</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5962557"/>
            <a:ext cx="6554115" cy="66684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7"/>
        <p:cNvGrpSpPr/>
        <p:nvPr/>
      </p:nvGrpSpPr>
      <p:grpSpPr>
        <a:xfrm>
          <a:off x="0" y="0"/>
          <a:ext cx="0" cy="0"/>
          <a:chOff x="0" y="0"/>
          <a:chExt cx="0" cy="0"/>
        </a:xfrm>
      </p:grpSpPr>
      <p:sp>
        <p:nvSpPr>
          <p:cNvPr id="508" name="Google Shape;508;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39</a:t>
            </a:fld>
            <a:endParaRPr/>
          </a:p>
        </p:txBody>
      </p:sp>
      <p:sp>
        <p:nvSpPr>
          <p:cNvPr id="509" name="Google Shape;509;p5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8.19:  </a:t>
            </a:r>
            <a:r>
              <a:rPr lang="en-US" sz="2000" b="1" i="1" u="none">
                <a:solidFill>
                  <a:schemeClr val="dk1"/>
                </a:solidFill>
                <a:latin typeface="Times"/>
                <a:ea typeface="Times"/>
                <a:cs typeface="Times"/>
                <a:sym typeface="Times"/>
              </a:rPr>
              <a:t>Time-slot interchange</a:t>
            </a:r>
            <a:endParaRPr/>
          </a:p>
        </p:txBody>
      </p:sp>
      <p:pic>
        <p:nvPicPr>
          <p:cNvPr id="510" name="Google Shape;510;p53"/>
          <p:cNvPicPr preferRelativeResize="0"/>
          <p:nvPr/>
        </p:nvPicPr>
        <p:blipFill rotWithShape="1">
          <a:blip r:embed="rId3">
            <a:alphaModFix/>
          </a:blip>
          <a:srcRect/>
          <a:stretch/>
        </p:blipFill>
        <p:spPr>
          <a:xfrm>
            <a:off x="349250" y="1600200"/>
            <a:ext cx="8413750" cy="33924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325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1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4</a:t>
            </a:fld>
            <a:endParaRPr/>
          </a:p>
        </p:txBody>
      </p:sp>
      <p:sp>
        <p:nvSpPr>
          <p:cNvPr id="131" name="Google Shape;131;p19"/>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 name="Google Shape;132;p19"/>
          <p:cNvSpPr txBox="1"/>
          <p:nvPr/>
        </p:nvSpPr>
        <p:spPr>
          <a:xfrm>
            <a:off x="228600" y="406400"/>
            <a:ext cx="4325937"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8-1   INTRODUCTION</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33" name="Google Shape;133;p19"/>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4" name="Google Shape;134;p19"/>
          <p:cNvSpPr txBox="1"/>
          <p:nvPr/>
        </p:nvSpPr>
        <p:spPr>
          <a:xfrm>
            <a:off x="228600" y="1658937"/>
            <a:ext cx="8229600" cy="35401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A network is a set of connected devices. </a:t>
            </a:r>
            <a:r>
              <a:rPr lang="en-US" sz="3200" b="1" i="1" u="none" dirty="0">
                <a:solidFill>
                  <a:srgbClr val="00B0F0"/>
                </a:solidFill>
                <a:latin typeface="Times"/>
                <a:ea typeface="Times"/>
                <a:cs typeface="Times"/>
                <a:sym typeface="Times"/>
              </a:rPr>
              <a:t>Whenever we have multiple devices, we have the problem of how to connect them to make one-to-one communication possible. The solution is switching. A switched network consists of a series of interlinked nodes, called switches. </a:t>
            </a:r>
            <a:endParaRPr dirty="0">
              <a:solidFill>
                <a:srgbClr val="00B0F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5"/>
        <p:cNvGrpSpPr/>
        <p:nvPr/>
      </p:nvGrpSpPr>
      <p:grpSpPr>
        <a:xfrm>
          <a:off x="0" y="0"/>
          <a:ext cx="0" cy="0"/>
          <a:chOff x="0" y="0"/>
          <a:chExt cx="0" cy="0"/>
        </a:xfrm>
      </p:grpSpPr>
      <p:sp>
        <p:nvSpPr>
          <p:cNvPr id="516" name="Google Shape;516;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40</a:t>
            </a:fld>
            <a:endParaRPr/>
          </a:p>
        </p:txBody>
      </p:sp>
      <p:sp>
        <p:nvSpPr>
          <p:cNvPr id="517" name="Google Shape;517;p5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8.20:  </a:t>
            </a:r>
            <a:r>
              <a:rPr lang="en-US" sz="2000" b="1" i="1" u="none">
                <a:solidFill>
                  <a:schemeClr val="dk1"/>
                </a:solidFill>
                <a:latin typeface="Times"/>
                <a:ea typeface="Times"/>
                <a:cs typeface="Times"/>
                <a:sym typeface="Times"/>
              </a:rPr>
              <a:t>Time-space-time switch</a:t>
            </a:r>
            <a:endParaRPr/>
          </a:p>
        </p:txBody>
      </p:sp>
      <p:pic>
        <p:nvPicPr>
          <p:cNvPr id="518" name="Google Shape;518;p54"/>
          <p:cNvPicPr preferRelativeResize="0"/>
          <p:nvPr/>
        </p:nvPicPr>
        <p:blipFill rotWithShape="1">
          <a:blip r:embed="rId3">
            <a:alphaModFix/>
          </a:blip>
          <a:srcRect/>
          <a:stretch/>
        </p:blipFill>
        <p:spPr>
          <a:xfrm>
            <a:off x="914400" y="1600200"/>
            <a:ext cx="6540500" cy="3660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30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3"/>
        <p:cNvGrpSpPr/>
        <p:nvPr/>
      </p:nvGrpSpPr>
      <p:grpSpPr>
        <a:xfrm>
          <a:off x="0" y="0"/>
          <a:ext cx="0" cy="0"/>
          <a:chOff x="0" y="0"/>
          <a:chExt cx="0" cy="0"/>
        </a:xfrm>
      </p:grpSpPr>
      <p:sp>
        <p:nvSpPr>
          <p:cNvPr id="524" name="Google Shape;524;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41</a:t>
            </a:fld>
            <a:endParaRPr/>
          </a:p>
        </p:txBody>
      </p:sp>
      <p:sp>
        <p:nvSpPr>
          <p:cNvPr id="525" name="Google Shape;525;p5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6" name="Google Shape;526;p5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7" name="Google Shape;527;p5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8" name="Google Shape;528;p5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29" name="Google Shape;529;p5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0" name="Google Shape;530;p5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1" name="Google Shape;531;p5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2" name="Google Shape;532;p55"/>
          <p:cNvSpPr txBox="1"/>
          <p:nvPr/>
        </p:nvSpPr>
        <p:spPr>
          <a:xfrm>
            <a:off x="1143000" y="0"/>
            <a:ext cx="6750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8.4.2  Structure of Packet Switches</a:t>
            </a:r>
            <a:endParaRPr/>
          </a:p>
        </p:txBody>
      </p:sp>
      <p:sp>
        <p:nvSpPr>
          <p:cNvPr id="533" name="Google Shape;533;p55"/>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 switch used in a packet-switched network has a different structure from a switch used in a circuit-switched network. We can say that a packet switch has four components: input ports, output ports, the routing processor, and the switching fabric, as shown in Figure 8.28.</a:t>
            </a:r>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8"/>
        <p:cNvGrpSpPr/>
        <p:nvPr/>
      </p:nvGrpSpPr>
      <p:grpSpPr>
        <a:xfrm>
          <a:off x="0" y="0"/>
          <a:ext cx="0" cy="0"/>
          <a:chOff x="0" y="0"/>
          <a:chExt cx="0" cy="0"/>
        </a:xfrm>
      </p:grpSpPr>
      <p:sp>
        <p:nvSpPr>
          <p:cNvPr id="539" name="Google Shape;539;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42</a:t>
            </a:fld>
            <a:endParaRPr/>
          </a:p>
        </p:txBody>
      </p:sp>
      <p:sp>
        <p:nvSpPr>
          <p:cNvPr id="540" name="Google Shape;540;p5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8.21:  </a:t>
            </a:r>
            <a:r>
              <a:rPr lang="en-US" sz="2000" b="1" i="1" u="none">
                <a:solidFill>
                  <a:schemeClr val="dk1"/>
                </a:solidFill>
                <a:latin typeface="Times"/>
                <a:ea typeface="Times"/>
                <a:cs typeface="Times"/>
                <a:sym typeface="Times"/>
              </a:rPr>
              <a:t>Packet switch components</a:t>
            </a:r>
            <a:endParaRPr/>
          </a:p>
        </p:txBody>
      </p:sp>
      <p:pic>
        <p:nvPicPr>
          <p:cNvPr id="541" name="Google Shape;541;p56"/>
          <p:cNvPicPr preferRelativeResize="0"/>
          <p:nvPr/>
        </p:nvPicPr>
        <p:blipFill rotWithShape="1">
          <a:blip r:embed="rId3">
            <a:alphaModFix/>
          </a:blip>
          <a:srcRect/>
          <a:stretch/>
        </p:blipFill>
        <p:spPr>
          <a:xfrm>
            <a:off x="968375" y="2133600"/>
            <a:ext cx="6521450" cy="2873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animEffect transition="in" filter="fade">
                                      <p:cBhvr>
                                        <p:cTn id="7" dur="3000"/>
                                        <p:tgtEl>
                                          <p:spTgt spid="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6"/>
        <p:cNvGrpSpPr/>
        <p:nvPr/>
      </p:nvGrpSpPr>
      <p:grpSpPr>
        <a:xfrm>
          <a:off x="0" y="0"/>
          <a:ext cx="0" cy="0"/>
          <a:chOff x="0" y="0"/>
          <a:chExt cx="0" cy="0"/>
        </a:xfrm>
      </p:grpSpPr>
      <p:sp>
        <p:nvSpPr>
          <p:cNvPr id="547" name="Google Shape;547;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43</a:t>
            </a:fld>
            <a:endParaRPr/>
          </a:p>
        </p:txBody>
      </p:sp>
      <p:sp>
        <p:nvSpPr>
          <p:cNvPr id="548" name="Google Shape;548;p5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8.22:  </a:t>
            </a:r>
            <a:r>
              <a:rPr lang="en-US" sz="2000" b="1" i="1" u="none">
                <a:solidFill>
                  <a:schemeClr val="dk1"/>
                </a:solidFill>
                <a:latin typeface="Times"/>
                <a:ea typeface="Times"/>
                <a:cs typeface="Times"/>
                <a:sym typeface="Times"/>
              </a:rPr>
              <a:t>Input port</a:t>
            </a:r>
            <a:endParaRPr/>
          </a:p>
        </p:txBody>
      </p:sp>
      <p:pic>
        <p:nvPicPr>
          <p:cNvPr id="549" name="Google Shape;549;p57"/>
          <p:cNvPicPr preferRelativeResize="0"/>
          <p:nvPr/>
        </p:nvPicPr>
        <p:blipFill rotWithShape="1">
          <a:blip r:embed="rId3">
            <a:alphaModFix/>
          </a:blip>
          <a:srcRect/>
          <a:stretch/>
        </p:blipFill>
        <p:spPr>
          <a:xfrm>
            <a:off x="646112" y="2362200"/>
            <a:ext cx="7161212" cy="16367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fade">
                                      <p:cBhvr>
                                        <p:cTn id="7" dur="3000"/>
                                        <p:tgtEl>
                                          <p:spTgt spid="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4"/>
        <p:cNvGrpSpPr/>
        <p:nvPr/>
      </p:nvGrpSpPr>
      <p:grpSpPr>
        <a:xfrm>
          <a:off x="0" y="0"/>
          <a:ext cx="0" cy="0"/>
          <a:chOff x="0" y="0"/>
          <a:chExt cx="0" cy="0"/>
        </a:xfrm>
      </p:grpSpPr>
      <p:sp>
        <p:nvSpPr>
          <p:cNvPr id="555" name="Google Shape;555;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44</a:t>
            </a:fld>
            <a:endParaRPr/>
          </a:p>
        </p:txBody>
      </p:sp>
      <p:sp>
        <p:nvSpPr>
          <p:cNvPr id="556" name="Google Shape;556;p5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8.23:  </a:t>
            </a:r>
            <a:r>
              <a:rPr lang="en-US" sz="2000" b="1" i="1" u="none">
                <a:solidFill>
                  <a:schemeClr val="dk1"/>
                </a:solidFill>
                <a:latin typeface="Times"/>
                <a:ea typeface="Times"/>
                <a:cs typeface="Times"/>
                <a:sym typeface="Times"/>
              </a:rPr>
              <a:t>Output port</a:t>
            </a:r>
            <a:endParaRPr/>
          </a:p>
        </p:txBody>
      </p:sp>
      <p:pic>
        <p:nvPicPr>
          <p:cNvPr id="557" name="Google Shape;557;p58"/>
          <p:cNvPicPr preferRelativeResize="0"/>
          <p:nvPr/>
        </p:nvPicPr>
        <p:blipFill rotWithShape="1">
          <a:blip r:embed="rId3">
            <a:alphaModFix/>
          </a:blip>
          <a:srcRect/>
          <a:stretch/>
        </p:blipFill>
        <p:spPr>
          <a:xfrm>
            <a:off x="576262" y="2438400"/>
            <a:ext cx="7305675" cy="1628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animEffect transition="in" filter="fade">
                                      <p:cBhvr>
                                        <p:cTn id="7" dur="3000"/>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2"/>
        <p:cNvGrpSpPr/>
        <p:nvPr/>
      </p:nvGrpSpPr>
      <p:grpSpPr>
        <a:xfrm>
          <a:off x="0" y="0"/>
          <a:ext cx="0" cy="0"/>
          <a:chOff x="0" y="0"/>
          <a:chExt cx="0" cy="0"/>
        </a:xfrm>
      </p:grpSpPr>
      <p:sp>
        <p:nvSpPr>
          <p:cNvPr id="563" name="Google Shape;563;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45</a:t>
            </a:fld>
            <a:endParaRPr/>
          </a:p>
        </p:txBody>
      </p:sp>
      <p:sp>
        <p:nvSpPr>
          <p:cNvPr id="564" name="Google Shape;564;p5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8.24:  </a:t>
            </a:r>
            <a:r>
              <a:rPr lang="en-US" sz="2000" b="1" i="1" u="none">
                <a:solidFill>
                  <a:schemeClr val="dk1"/>
                </a:solidFill>
                <a:latin typeface="Times"/>
                <a:ea typeface="Times"/>
                <a:cs typeface="Times"/>
                <a:sym typeface="Times"/>
              </a:rPr>
              <a:t>A banyan switch</a:t>
            </a:r>
            <a:endParaRPr/>
          </a:p>
        </p:txBody>
      </p:sp>
      <p:pic>
        <p:nvPicPr>
          <p:cNvPr id="565" name="Google Shape;565;p59"/>
          <p:cNvPicPr preferRelativeResize="0"/>
          <p:nvPr/>
        </p:nvPicPr>
        <p:blipFill rotWithShape="1">
          <a:blip r:embed="rId3">
            <a:alphaModFix/>
          </a:blip>
          <a:srcRect/>
          <a:stretch/>
        </p:blipFill>
        <p:spPr>
          <a:xfrm>
            <a:off x="1143000" y="1371600"/>
            <a:ext cx="6154737" cy="39671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Effect transition="in" filter="fade">
                                      <p:cBhvr>
                                        <p:cTn id="7" dur="3750"/>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0"/>
        <p:cNvGrpSpPr/>
        <p:nvPr/>
      </p:nvGrpSpPr>
      <p:grpSpPr>
        <a:xfrm>
          <a:off x="0" y="0"/>
          <a:ext cx="0" cy="0"/>
          <a:chOff x="0" y="0"/>
          <a:chExt cx="0" cy="0"/>
        </a:xfrm>
      </p:grpSpPr>
      <p:sp>
        <p:nvSpPr>
          <p:cNvPr id="571" name="Google Shape;571;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46</a:t>
            </a:fld>
            <a:endParaRPr/>
          </a:p>
        </p:txBody>
      </p:sp>
      <p:sp>
        <p:nvSpPr>
          <p:cNvPr id="572" name="Google Shape;572;p6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8.25:  </a:t>
            </a:r>
            <a:r>
              <a:rPr lang="en-US" sz="2000" b="1" i="1" u="none">
                <a:solidFill>
                  <a:schemeClr val="dk1"/>
                </a:solidFill>
                <a:latin typeface="Times"/>
                <a:ea typeface="Times"/>
                <a:cs typeface="Times"/>
                <a:sym typeface="Times"/>
              </a:rPr>
              <a:t>Example of routing in a banyan switch (Part a)</a:t>
            </a:r>
            <a:endParaRPr/>
          </a:p>
        </p:txBody>
      </p:sp>
      <p:pic>
        <p:nvPicPr>
          <p:cNvPr id="573" name="Google Shape;573;p60"/>
          <p:cNvPicPr preferRelativeResize="0"/>
          <p:nvPr/>
        </p:nvPicPr>
        <p:blipFill rotWithShape="1">
          <a:blip r:embed="rId3">
            <a:alphaModFix/>
          </a:blip>
          <a:srcRect/>
          <a:stretch/>
        </p:blipFill>
        <p:spPr>
          <a:xfrm>
            <a:off x="1676400" y="1600200"/>
            <a:ext cx="5126037" cy="4202112"/>
          </a:xfrm>
          <a:prstGeom prst="rect">
            <a:avLst/>
          </a:prstGeom>
          <a:noFill/>
          <a:ln>
            <a:noFill/>
          </a:ln>
        </p:spPr>
      </p:pic>
      <p:pic>
        <p:nvPicPr>
          <p:cNvPr id="574" name="Google Shape;574;p60"/>
          <p:cNvPicPr preferRelativeResize="0"/>
          <p:nvPr/>
        </p:nvPicPr>
        <p:blipFill rotWithShape="1">
          <a:blip r:embed="rId4">
            <a:alphaModFix/>
          </a:blip>
          <a:srcRect/>
          <a:stretch/>
        </p:blipFill>
        <p:spPr>
          <a:xfrm>
            <a:off x="1752600" y="2209800"/>
            <a:ext cx="4967287" cy="26273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74"/>
                                        </p:tgtEl>
                                        <p:attrNameLst>
                                          <p:attrName>style.visibility</p:attrName>
                                        </p:attrNameLst>
                                      </p:cBhvr>
                                      <p:to>
                                        <p:strVal val="visible"/>
                                      </p:to>
                                    </p:set>
                                    <p:animEffect transition="in" filter="fade">
                                      <p:cBhvr>
                                        <p:cTn id="11" dur="4000"/>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9"/>
        <p:cNvGrpSpPr/>
        <p:nvPr/>
      </p:nvGrpSpPr>
      <p:grpSpPr>
        <a:xfrm>
          <a:off x="0" y="0"/>
          <a:ext cx="0" cy="0"/>
          <a:chOff x="0" y="0"/>
          <a:chExt cx="0" cy="0"/>
        </a:xfrm>
      </p:grpSpPr>
      <p:sp>
        <p:nvSpPr>
          <p:cNvPr id="580" name="Google Shape;580;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47</a:t>
            </a:fld>
            <a:endParaRPr/>
          </a:p>
        </p:txBody>
      </p:sp>
      <p:sp>
        <p:nvSpPr>
          <p:cNvPr id="581" name="Google Shape;581;p6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8.25:  </a:t>
            </a:r>
            <a:r>
              <a:rPr lang="en-US" sz="2000" b="1" i="1" u="none">
                <a:solidFill>
                  <a:schemeClr val="dk1"/>
                </a:solidFill>
                <a:latin typeface="Times"/>
                <a:ea typeface="Times"/>
                <a:cs typeface="Times"/>
                <a:sym typeface="Times"/>
              </a:rPr>
              <a:t>Example of routing in a banyan switch (Part b)</a:t>
            </a:r>
            <a:endParaRPr/>
          </a:p>
        </p:txBody>
      </p:sp>
      <p:pic>
        <p:nvPicPr>
          <p:cNvPr id="582" name="Google Shape;582;p61"/>
          <p:cNvPicPr preferRelativeResize="0"/>
          <p:nvPr/>
        </p:nvPicPr>
        <p:blipFill rotWithShape="1">
          <a:blip r:embed="rId3">
            <a:alphaModFix/>
          </a:blip>
          <a:srcRect/>
          <a:stretch/>
        </p:blipFill>
        <p:spPr>
          <a:xfrm>
            <a:off x="2036762" y="1512887"/>
            <a:ext cx="5126037" cy="4202112"/>
          </a:xfrm>
          <a:prstGeom prst="rect">
            <a:avLst/>
          </a:prstGeom>
          <a:noFill/>
          <a:ln>
            <a:noFill/>
          </a:ln>
        </p:spPr>
      </p:pic>
      <p:pic>
        <p:nvPicPr>
          <p:cNvPr id="583" name="Google Shape;583;p61"/>
          <p:cNvPicPr preferRelativeResize="0"/>
          <p:nvPr/>
        </p:nvPicPr>
        <p:blipFill rotWithShape="1">
          <a:blip r:embed="rId4">
            <a:alphaModFix/>
          </a:blip>
          <a:srcRect/>
          <a:stretch/>
        </p:blipFill>
        <p:spPr>
          <a:xfrm>
            <a:off x="2209800" y="2667000"/>
            <a:ext cx="4778375" cy="1241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83"/>
                                        </p:tgtEl>
                                        <p:attrNameLst>
                                          <p:attrName>style.visibility</p:attrName>
                                        </p:attrNameLst>
                                      </p:cBhvr>
                                      <p:to>
                                        <p:strVal val="visible"/>
                                      </p:to>
                                    </p:set>
                                    <p:animEffect transition="in" filter="fade">
                                      <p:cBhvr>
                                        <p:cTn id="11" dur="3000"/>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8"/>
        <p:cNvGrpSpPr/>
        <p:nvPr/>
      </p:nvGrpSpPr>
      <p:grpSpPr>
        <a:xfrm>
          <a:off x="0" y="0"/>
          <a:ext cx="0" cy="0"/>
          <a:chOff x="0" y="0"/>
          <a:chExt cx="0" cy="0"/>
        </a:xfrm>
      </p:grpSpPr>
      <p:sp>
        <p:nvSpPr>
          <p:cNvPr id="589" name="Google Shape;589;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48</a:t>
            </a:fld>
            <a:endParaRPr/>
          </a:p>
        </p:txBody>
      </p:sp>
      <p:sp>
        <p:nvSpPr>
          <p:cNvPr id="590" name="Google Shape;590;p6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8.26:  </a:t>
            </a:r>
            <a:r>
              <a:rPr lang="en-US" sz="2000" b="1" i="1" u="none">
                <a:solidFill>
                  <a:schemeClr val="dk1"/>
                </a:solidFill>
                <a:latin typeface="Times"/>
                <a:ea typeface="Times"/>
                <a:cs typeface="Times"/>
                <a:sym typeface="Times"/>
              </a:rPr>
              <a:t>Batcher-banyan switch</a:t>
            </a:r>
            <a:endParaRPr/>
          </a:p>
        </p:txBody>
      </p:sp>
      <p:pic>
        <p:nvPicPr>
          <p:cNvPr id="591" name="Google Shape;591;p62"/>
          <p:cNvPicPr preferRelativeResize="0"/>
          <p:nvPr/>
        </p:nvPicPr>
        <p:blipFill rotWithShape="1">
          <a:blip r:embed="rId3">
            <a:alphaModFix/>
          </a:blip>
          <a:srcRect/>
          <a:stretch/>
        </p:blipFill>
        <p:spPr>
          <a:xfrm>
            <a:off x="504825" y="2035175"/>
            <a:ext cx="8029575" cy="307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Effect transition="in" filter="fade">
                                      <p:cBhvr>
                                        <p:cTn id="7" dur="3000"/>
                                        <p:tgtEl>
                                          <p:spTgt spid="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5</a:t>
            </a:fld>
            <a:endParaRPr/>
          </a:p>
        </p:txBody>
      </p:sp>
      <p:sp>
        <p:nvSpPr>
          <p:cNvPr id="141" name="Google Shape;141;p2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8.1:  </a:t>
            </a:r>
            <a:r>
              <a:rPr lang="en-US" sz="2000" b="1" i="1" u="none">
                <a:solidFill>
                  <a:schemeClr val="dk1"/>
                </a:solidFill>
                <a:latin typeface="Times"/>
                <a:ea typeface="Times"/>
                <a:cs typeface="Times"/>
                <a:sym typeface="Times"/>
              </a:rPr>
              <a:t>Switched network</a:t>
            </a:r>
            <a:endParaRPr/>
          </a:p>
        </p:txBody>
      </p:sp>
      <p:pic>
        <p:nvPicPr>
          <p:cNvPr id="142" name="Google Shape;142;p20"/>
          <p:cNvPicPr preferRelativeResize="0"/>
          <p:nvPr/>
        </p:nvPicPr>
        <p:blipFill rotWithShape="1">
          <a:blip r:embed="rId3">
            <a:alphaModFix/>
          </a:blip>
          <a:srcRect/>
          <a:stretch/>
        </p:blipFill>
        <p:spPr>
          <a:xfrm>
            <a:off x="723900" y="2420938"/>
            <a:ext cx="7581900" cy="3979862"/>
          </a:xfrm>
          <a:prstGeom prst="rect">
            <a:avLst/>
          </a:prstGeom>
          <a:noFill/>
          <a:ln>
            <a:noFill/>
          </a:ln>
        </p:spPr>
      </p:pic>
      <p:sp>
        <p:nvSpPr>
          <p:cNvPr id="3" name="TextBox 2"/>
          <p:cNvSpPr txBox="1"/>
          <p:nvPr/>
        </p:nvSpPr>
        <p:spPr>
          <a:xfrm>
            <a:off x="152400" y="646171"/>
            <a:ext cx="7901522" cy="830997"/>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These are switches jab connection ban </a:t>
            </a:r>
            <a:r>
              <a:rPr lang="en-US" sz="2400" dirty="0" err="1" smtClean="0">
                <a:latin typeface="Times New Roman" panose="02020603050405020304" pitchFamily="18" charset="0"/>
                <a:cs typeface="Times New Roman" panose="02020603050405020304" pitchFamily="18" charset="0"/>
              </a:rPr>
              <a:t>jata</a:t>
            </a:r>
            <a:r>
              <a:rPr lang="en-US" sz="2400" dirty="0" smtClean="0">
                <a:latin typeface="Times New Roman" panose="02020603050405020304" pitchFamily="18" charset="0"/>
                <a:cs typeface="Times New Roman" panose="02020603050405020304" pitchFamily="18" charset="0"/>
              </a:rPr>
              <a:t> h to ye next switch </a:t>
            </a:r>
          </a:p>
          <a:p>
            <a:r>
              <a:rPr lang="en-US" sz="2400" dirty="0" err="1" smtClean="0">
                <a:latin typeface="Times New Roman" panose="02020603050405020304" pitchFamily="18" charset="0"/>
                <a:cs typeface="Times New Roman" panose="02020603050405020304" pitchFamily="18" charset="0"/>
              </a:rPr>
              <a:t>ka</a:t>
            </a:r>
            <a:r>
              <a:rPr lang="en-US" sz="2400" dirty="0" smtClean="0">
                <a:latin typeface="Times New Roman" panose="02020603050405020304" pitchFamily="18" charset="0"/>
                <a:cs typeface="Times New Roman" panose="02020603050405020304" pitchFamily="18" charset="0"/>
              </a:rPr>
              <a:t> address contain </a:t>
            </a:r>
            <a:r>
              <a:rPr lang="en-US" sz="2400" dirty="0" err="1" smtClean="0">
                <a:latin typeface="Times New Roman" panose="02020603050405020304" pitchFamily="18" charset="0"/>
                <a:cs typeface="Times New Roman" panose="02020603050405020304" pitchFamily="18" charset="0"/>
              </a:rPr>
              <a:t>kar</a:t>
            </a:r>
            <a:r>
              <a:rPr lang="en-US" sz="2400" dirty="0" smtClean="0">
                <a:latin typeface="Times New Roman" panose="02020603050405020304" pitchFamily="18" charset="0"/>
                <a:cs typeface="Times New Roman" panose="02020603050405020304" pitchFamily="18" charset="0"/>
              </a:rPr>
              <a:t> late h path remember </a:t>
            </a:r>
            <a:r>
              <a:rPr lang="en-US" sz="2400" dirty="0" err="1" smtClean="0">
                <a:latin typeface="Times New Roman" panose="02020603050405020304" pitchFamily="18" charset="0"/>
                <a:cs typeface="Times New Roman" panose="02020603050405020304" pitchFamily="18" charset="0"/>
              </a:rPr>
              <a:t>karne</a:t>
            </a:r>
            <a:r>
              <a:rPr lang="en-US" sz="2400" dirty="0" smtClean="0">
                <a:latin typeface="Times New Roman" panose="02020603050405020304" pitchFamily="18" charset="0"/>
                <a:cs typeface="Times New Roman" panose="02020603050405020304" pitchFamily="18" charset="0"/>
              </a:rPr>
              <a:t> k </a:t>
            </a:r>
            <a:r>
              <a:rPr lang="en-US" sz="2400" dirty="0" err="1" smtClean="0">
                <a:latin typeface="Times New Roman" panose="02020603050405020304" pitchFamily="18" charset="0"/>
                <a:cs typeface="Times New Roman" panose="02020603050405020304" pitchFamily="18" charset="0"/>
              </a:rPr>
              <a:t>lyea</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6</a:t>
            </a:fld>
            <a:endParaRPr/>
          </a:p>
        </p:txBody>
      </p:sp>
      <p:sp>
        <p:nvSpPr>
          <p:cNvPr id="149" name="Google Shape;149;p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0" name="Google Shape;150;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1" name="Google Shape;151;p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2" name="Google Shape;152;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3" name="Google Shape;153;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4" name="Google Shape;154;p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5" name="Google Shape;155;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6" name="Google Shape;156;p21"/>
          <p:cNvSpPr txBox="1"/>
          <p:nvPr/>
        </p:nvSpPr>
        <p:spPr>
          <a:xfrm>
            <a:off x="1143000" y="0"/>
            <a:ext cx="6673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8.8.1  Three Methods of Switching</a:t>
            </a:r>
            <a:endParaRPr/>
          </a:p>
        </p:txBody>
      </p:sp>
      <p:sp>
        <p:nvSpPr>
          <p:cNvPr id="157" name="Google Shape;157;p21"/>
          <p:cNvSpPr txBox="1"/>
          <p:nvPr/>
        </p:nvSpPr>
        <p:spPr>
          <a:xfrm>
            <a:off x="381000" y="1293812"/>
            <a:ext cx="7924800" cy="35401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Traditionally, three methods of switching have been discussed: </a:t>
            </a:r>
            <a:r>
              <a:rPr lang="en-US" sz="2800" b="1" i="1" u="none" dirty="0">
                <a:solidFill>
                  <a:srgbClr val="00B0F0"/>
                </a:solidFill>
                <a:latin typeface="Times New Roman"/>
                <a:ea typeface="Times New Roman"/>
                <a:cs typeface="Times New Roman"/>
                <a:sym typeface="Times New Roman"/>
              </a:rPr>
              <a:t>circuit switching, packet switching, and message switching. </a:t>
            </a:r>
            <a:r>
              <a:rPr lang="en-US" sz="2800" b="1" i="1" u="none" dirty="0">
                <a:solidFill>
                  <a:schemeClr val="dk1"/>
                </a:solidFill>
                <a:latin typeface="Times New Roman"/>
                <a:ea typeface="Times New Roman"/>
                <a:cs typeface="Times New Roman"/>
                <a:sym typeface="Times New Roman"/>
              </a:rPr>
              <a:t>The first two are commonly used today. The third has been phased out in general communications but still has applications. </a:t>
            </a:r>
            <a:r>
              <a:rPr lang="en-US" sz="2800" b="1" i="1" u="none" dirty="0">
                <a:solidFill>
                  <a:srgbClr val="00B0F0"/>
                </a:solidFill>
                <a:latin typeface="Times New Roman"/>
                <a:ea typeface="Times New Roman"/>
                <a:cs typeface="Times New Roman"/>
                <a:sym typeface="Times New Roman"/>
              </a:rPr>
              <a:t>Packet switching can further be divided into two subcategories, virtual-circuit approach and datagram approach,</a:t>
            </a:r>
            <a:r>
              <a:rPr lang="en-US" sz="2800" b="1" i="1" u="none" dirty="0">
                <a:solidFill>
                  <a:schemeClr val="dk1"/>
                </a:solidFill>
                <a:latin typeface="Times New Roman"/>
                <a:ea typeface="Times New Roman"/>
                <a:cs typeface="Times New Roman"/>
                <a:sym typeface="Times New Roman"/>
              </a:rPr>
              <a:t> as shown in Figure 8.2. </a:t>
            </a:r>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7</a:t>
            </a:fld>
            <a:endParaRPr/>
          </a:p>
        </p:txBody>
      </p:sp>
      <p:sp>
        <p:nvSpPr>
          <p:cNvPr id="164" name="Google Shape;164;p2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5" name="Google Shape;165;p2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6" name="Google Shape;166;p2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7" name="Google Shape;167;p2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8" name="Google Shape;168;p2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9" name="Google Shape;169;p2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0" name="Google Shape;170;p2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1" name="Google Shape;171;p22"/>
          <p:cNvSpPr txBox="1"/>
          <p:nvPr/>
        </p:nvSpPr>
        <p:spPr>
          <a:xfrm>
            <a:off x="1143000" y="0"/>
            <a:ext cx="6978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8.8.2  Switching and TCP/IP Layers</a:t>
            </a:r>
            <a:endParaRPr/>
          </a:p>
        </p:txBody>
      </p:sp>
      <p:sp>
        <p:nvSpPr>
          <p:cNvPr id="172" name="Google Shape;172;p22"/>
          <p:cNvSpPr txBox="1"/>
          <p:nvPr/>
        </p:nvSpPr>
        <p:spPr>
          <a:xfrm>
            <a:off x="381000" y="1311065"/>
            <a:ext cx="7924800" cy="138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Switching can happen at several layers of the TCP/IP protocol suite: at the physical layer, at the data-link layer, and at the network layer. </a:t>
            </a:r>
            <a:endParaRPr dirty="0">
              <a:solidFill>
                <a:srgbClr val="00B0F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8</a:t>
            </a:fld>
            <a:endParaRPr/>
          </a:p>
        </p:txBody>
      </p:sp>
      <p:sp>
        <p:nvSpPr>
          <p:cNvPr id="179" name="Google Shape;179;p2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8.2:  </a:t>
            </a:r>
            <a:r>
              <a:rPr lang="en-US" sz="2000" b="1" i="1" u="none">
                <a:solidFill>
                  <a:schemeClr val="dk1"/>
                </a:solidFill>
                <a:latin typeface="Times"/>
                <a:ea typeface="Times"/>
                <a:cs typeface="Times"/>
                <a:sym typeface="Times"/>
              </a:rPr>
              <a:t>Taxonomy of switched networks</a:t>
            </a:r>
            <a:endParaRPr/>
          </a:p>
        </p:txBody>
      </p:sp>
      <p:pic>
        <p:nvPicPr>
          <p:cNvPr id="180" name="Google Shape;180;p23"/>
          <p:cNvPicPr preferRelativeResize="0"/>
          <p:nvPr/>
        </p:nvPicPr>
        <p:blipFill rotWithShape="1">
          <a:blip r:embed="rId3">
            <a:alphaModFix/>
          </a:blip>
          <a:srcRect/>
          <a:stretch/>
        </p:blipFill>
        <p:spPr>
          <a:xfrm>
            <a:off x="457200" y="2133600"/>
            <a:ext cx="8183562" cy="2832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p:tgtEl>
                                          <p:spTgt spid="180"/>
                                        </p:tgtEl>
                                        <p:attrNameLst>
                                          <p:attrName>ppt_w</p:attrName>
                                        </p:attrNameLst>
                                      </p:cBhvr>
                                      <p:tavLst>
                                        <p:tav tm="0">
                                          <p:val>
                                            <p:strVal val="0"/>
                                          </p:val>
                                        </p:tav>
                                        <p:tav tm="100000">
                                          <p:val>
                                            <p:strVal val="#ppt_w"/>
                                          </p:val>
                                        </p:tav>
                                      </p:tavLst>
                                    </p:anim>
                                    <p:anim calcmode="lin" valueType="num">
                                      <p:cBhvr additive="base">
                                        <p:cTn id="8" dur="500"/>
                                        <p:tgtEl>
                                          <p:spTgt spid="1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8.</a:t>
            </a:r>
            <a:fld id="{00000000-1234-1234-1234-123412341234}" type="slidenum">
              <a:rPr lang="en-US" sz="1200" b="1" i="0" u="none">
                <a:solidFill>
                  <a:schemeClr val="dk1"/>
                </a:solidFill>
                <a:latin typeface="Arial"/>
                <a:ea typeface="Arial"/>
                <a:cs typeface="Arial"/>
                <a:sym typeface="Arial"/>
              </a:rPr>
              <a:t>9</a:t>
            </a:fld>
            <a:endParaRPr/>
          </a:p>
        </p:txBody>
      </p:sp>
      <p:sp>
        <p:nvSpPr>
          <p:cNvPr id="187" name="Google Shape;187;p24"/>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8" name="Google Shape;188;p24"/>
          <p:cNvSpPr txBox="1"/>
          <p:nvPr/>
        </p:nvSpPr>
        <p:spPr>
          <a:xfrm>
            <a:off x="228600" y="406400"/>
            <a:ext cx="7661275"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8-2   CIRCUIT-SWITCHED NETWORKS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89" name="Google Shape;189;p24"/>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0" name="Google Shape;190;p24"/>
          <p:cNvSpPr txBox="1"/>
          <p:nvPr/>
        </p:nvSpPr>
        <p:spPr>
          <a:xfrm>
            <a:off x="228600" y="1658937"/>
            <a:ext cx="8229600" cy="403183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rgbClr val="00B0F0"/>
                </a:solidFill>
                <a:latin typeface="Times"/>
                <a:ea typeface="Times"/>
                <a:cs typeface="Times"/>
                <a:sym typeface="Times"/>
              </a:rPr>
              <a:t>A circuit-switched network consists of a set of switches connected by physical links. A connection between two stations is a dedicated path made of one or more links. However, each connection uses only one dedicated channel on each link. Each link is normally divided into n channels by using FDM or TDM, </a:t>
            </a:r>
            <a:r>
              <a:rPr lang="en-US" sz="3200" b="1" i="1" u="none" dirty="0">
                <a:solidFill>
                  <a:schemeClr val="dk1"/>
                </a:solidFill>
                <a:latin typeface="Times"/>
                <a:ea typeface="Times"/>
                <a:cs typeface="Times"/>
                <a:sym typeface="Times"/>
              </a:rPr>
              <a:t>as discussed in Chapter 6.</a:t>
            </a:r>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1693</Words>
  <Application>Microsoft Office PowerPoint</Application>
  <PresentationFormat>On-screen Show (4:3)</PresentationFormat>
  <Paragraphs>183</Paragraphs>
  <Slides>48</Slides>
  <Notes>47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48</vt:i4>
      </vt:variant>
    </vt:vector>
  </HeadingPairs>
  <TitlesOfParts>
    <vt:vector size="58" baseType="lpstr">
      <vt:lpstr>Times New Roman</vt:lpstr>
      <vt:lpstr>Palatino</vt:lpstr>
      <vt:lpstr>Arial</vt:lpstr>
      <vt:lpstr>Tahoma</vt:lpstr>
      <vt:lpstr>Noto Sans Symbols</vt:lpstr>
      <vt:lpstr>Times</vt:lpstr>
      <vt:lpstr>Aharoni</vt:lpstr>
      <vt:lpstr>Blends</vt:lpstr>
      <vt:lpstr>Blends</vt:lpstr>
      <vt:lpstr>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6</cp:revision>
  <dcterms:modified xsi:type="dcterms:W3CDTF">2024-06-17T06:24:28Z</dcterms:modified>
</cp:coreProperties>
</file>